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58" r:id="rId3"/>
    <p:sldId id="270" r:id="rId4"/>
    <p:sldId id="266" r:id="rId5"/>
    <p:sldId id="259" r:id="rId6"/>
    <p:sldId id="260" r:id="rId7"/>
    <p:sldId id="261" r:id="rId8"/>
    <p:sldId id="262" r:id="rId9"/>
    <p:sldId id="268" r:id="rId10"/>
    <p:sldId id="272" r:id="rId11"/>
    <p:sldId id="273" r:id="rId12"/>
    <p:sldId id="269" r:id="rId13"/>
    <p:sldId id="264" r:id="rId14"/>
    <p:sldId id="276" r:id="rId15"/>
    <p:sldId id="274" r:id="rId16"/>
    <p:sldId id="265" r:id="rId17"/>
    <p:sldId id="275" r:id="rId18"/>
    <p:sldId id="27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72957" autoAdjust="0"/>
  </p:normalViewPr>
  <p:slideViewPr>
    <p:cSldViewPr snapToGrid="0" snapToObjects="1">
      <p:cViewPr varScale="1">
        <p:scale>
          <a:sx n="48" d="100"/>
          <a:sy n="48" d="100"/>
        </p:scale>
        <p:origin x="-120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D00395-03AB-2E43-BCF7-336393B91680}" type="datetimeFigureOut">
              <a:rPr lang="en-US" smtClean="0"/>
              <a:t>21/10/16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49FA3A-FF53-1D4B-B7E5-C63F7E2578A7}" type="slidenum">
              <a:rPr lang="en-US" smtClean="0"/>
              <a:t>‹#›</a:t>
            </a:fld>
            <a:endParaRPr lang="en-US"/>
          </a:p>
        </p:txBody>
      </p:sp>
    </p:spTree>
    <p:extLst>
      <p:ext uri="{BB962C8B-B14F-4D97-AF65-F5344CB8AC3E}">
        <p14:creationId xmlns:p14="http://schemas.microsoft.com/office/powerpoint/2010/main" val="2915131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CD0C20-A463-354E-8427-F69FFC4770ED}" type="datetimeFigureOut">
              <a:rPr lang="en-US" smtClean="0"/>
              <a:t>21/10/16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94B3F0-AE01-6549-ACAB-9BA4A2F67E38}" type="slidenum">
              <a:rPr lang="en-US" smtClean="0"/>
              <a:t>‹#›</a:t>
            </a:fld>
            <a:endParaRPr lang="en-US"/>
          </a:p>
        </p:txBody>
      </p:sp>
    </p:spTree>
    <p:extLst>
      <p:ext uri="{BB962C8B-B14F-4D97-AF65-F5344CB8AC3E}">
        <p14:creationId xmlns:p14="http://schemas.microsoft.com/office/powerpoint/2010/main" val="10097322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https://n2t.durham.ac.uk/ark:/32150/r2g158bh28x  </a:t>
            </a:r>
            <a:endParaRPr lang="en-US" dirty="0"/>
          </a:p>
        </p:txBody>
      </p:sp>
      <p:sp>
        <p:nvSpPr>
          <p:cNvPr id="4" name="Slide Number Placeholder 3"/>
          <p:cNvSpPr>
            <a:spLocks noGrp="1"/>
          </p:cNvSpPr>
          <p:nvPr>
            <p:ph type="sldNum" sz="quarter" idx="10"/>
          </p:nvPr>
        </p:nvSpPr>
        <p:spPr/>
        <p:txBody>
          <a:bodyPr/>
          <a:lstStyle/>
          <a:p>
            <a:fld id="{0494B3F0-AE01-6549-ACAB-9BA4A2F67E38}" type="slidenum">
              <a:rPr lang="en-US" smtClean="0"/>
              <a:t>1</a:t>
            </a:fld>
            <a:endParaRPr lang="en-US"/>
          </a:p>
        </p:txBody>
      </p:sp>
    </p:spTree>
    <p:extLst>
      <p:ext uri="{BB962C8B-B14F-4D97-AF65-F5344CB8AC3E}">
        <p14:creationId xmlns:p14="http://schemas.microsoft.com/office/powerpoint/2010/main" val="3049514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dx.doi.org</a:t>
            </a:r>
            <a:r>
              <a:rPr lang="en-US" dirty="0" smtClean="0"/>
              <a:t>/10.15128/vt150j378</a:t>
            </a:r>
          </a:p>
          <a:p>
            <a:endParaRPr lang="en-US" dirty="0" smtClean="0"/>
          </a:p>
          <a:p>
            <a:r>
              <a:rPr lang="en-US" dirty="0" smtClean="0"/>
              <a:t>Add m ore detailed steps? Talk about data preparation?</a:t>
            </a:r>
            <a:endParaRPr lang="en-US" dirty="0"/>
          </a:p>
        </p:txBody>
      </p:sp>
      <p:sp>
        <p:nvSpPr>
          <p:cNvPr id="4" name="Slide Number Placeholder 3"/>
          <p:cNvSpPr>
            <a:spLocks noGrp="1"/>
          </p:cNvSpPr>
          <p:nvPr>
            <p:ph type="sldNum" sz="quarter" idx="10"/>
          </p:nvPr>
        </p:nvSpPr>
        <p:spPr/>
        <p:txBody>
          <a:bodyPr/>
          <a:lstStyle/>
          <a:p>
            <a:fld id="{31267090-53B2-8844-B8A9-BDA3AC55E7DC}" type="slidenum">
              <a:rPr lang="en-US" smtClean="0"/>
              <a:t>12</a:t>
            </a:fld>
            <a:endParaRPr lang="en-US"/>
          </a:p>
        </p:txBody>
      </p:sp>
    </p:spTree>
    <p:extLst>
      <p:ext uri="{BB962C8B-B14F-4D97-AF65-F5344CB8AC3E}">
        <p14:creationId xmlns:p14="http://schemas.microsoft.com/office/powerpoint/2010/main" val="207591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Importance:</a:t>
            </a:r>
            <a:r>
              <a:rPr lang="en-US" sz="1200" b="0" kern="1200" dirty="0" smtClean="0">
                <a:solidFill>
                  <a:schemeClr val="tx1"/>
                </a:solidFill>
                <a:latin typeface="+mn-lt"/>
                <a:ea typeface="+mn-ea"/>
                <a:cs typeface="+mn-cs"/>
              </a:rPr>
              <a:t> Software should be considered a legitimate and citable product of research. Software citations should be accorded the same importance in the scholarly record as citations of other research products, such as publications and data; they should be included in the metadata of the citing work, for example in the reference list of a journal article, and should not be omitted or separated. Software should be cited on the same basis as any other research product such as a paper or a book, that is, authors should cite the appropriate set of software products just as they cite the appropriate set of papers.</a:t>
            </a:r>
          </a:p>
          <a:p>
            <a:r>
              <a:rPr lang="en-US" sz="1200" b="1" kern="1200" dirty="0" smtClean="0">
                <a:solidFill>
                  <a:schemeClr val="tx1"/>
                </a:solidFill>
                <a:latin typeface="+mn-lt"/>
                <a:ea typeface="+mn-ea"/>
                <a:cs typeface="+mn-cs"/>
              </a:rPr>
              <a:t>Credit and attribution:</a:t>
            </a:r>
            <a:r>
              <a:rPr lang="en-US" sz="1200" b="0" kern="1200" dirty="0" smtClean="0">
                <a:solidFill>
                  <a:schemeClr val="tx1"/>
                </a:solidFill>
                <a:latin typeface="+mn-lt"/>
                <a:ea typeface="+mn-ea"/>
                <a:cs typeface="+mn-cs"/>
              </a:rPr>
              <a:t> Software citations should facilitate giving scholarly credit and normative, legal attribution to all contributors to the software, recognizing that a single style or mechanism of attribution may not be applicable to all software.</a:t>
            </a:r>
          </a:p>
          <a:p>
            <a:r>
              <a:rPr lang="en-US" sz="1200" b="1" kern="1200" dirty="0" smtClean="0">
                <a:solidFill>
                  <a:schemeClr val="tx1"/>
                </a:solidFill>
                <a:latin typeface="+mn-lt"/>
                <a:ea typeface="+mn-ea"/>
                <a:cs typeface="+mn-cs"/>
              </a:rPr>
              <a:t>Unique identification:</a:t>
            </a:r>
            <a:r>
              <a:rPr lang="en-US" sz="1200" b="0" kern="1200" dirty="0" smtClean="0">
                <a:solidFill>
                  <a:schemeClr val="tx1"/>
                </a:solidFill>
                <a:latin typeface="+mn-lt"/>
                <a:ea typeface="+mn-ea"/>
                <a:cs typeface="+mn-cs"/>
              </a:rPr>
              <a:t> A software citation should include a method for identification that is machine actionable, globally unique, interoperable, and recognized by at least a community of the corresponding domain experts, and preferably by general public researchers.</a:t>
            </a:r>
          </a:p>
          <a:p>
            <a:r>
              <a:rPr lang="en-US" sz="1200" b="1" kern="1200" dirty="0" smtClean="0">
                <a:solidFill>
                  <a:schemeClr val="tx1"/>
                </a:solidFill>
                <a:latin typeface="+mn-lt"/>
                <a:ea typeface="+mn-ea"/>
                <a:cs typeface="+mn-cs"/>
              </a:rPr>
              <a:t>Persistence:</a:t>
            </a:r>
            <a:r>
              <a:rPr lang="en-US" sz="1200" b="0" kern="1200" dirty="0" smtClean="0">
                <a:solidFill>
                  <a:schemeClr val="tx1"/>
                </a:solidFill>
                <a:latin typeface="+mn-lt"/>
                <a:ea typeface="+mn-ea"/>
                <a:cs typeface="+mn-cs"/>
              </a:rPr>
              <a:t> Unique identifiers and metadata describing the software and its disposition should persist—even beyond the lifespan of the software they describe.</a:t>
            </a:r>
          </a:p>
          <a:p>
            <a:r>
              <a:rPr lang="en-US" sz="1200" b="1" kern="1200" dirty="0" smtClean="0">
                <a:solidFill>
                  <a:schemeClr val="tx1"/>
                </a:solidFill>
                <a:latin typeface="+mn-lt"/>
                <a:ea typeface="+mn-ea"/>
                <a:cs typeface="+mn-cs"/>
              </a:rPr>
              <a:t>Accessibility:</a:t>
            </a:r>
            <a:r>
              <a:rPr lang="en-US" sz="1200" b="0" kern="1200" dirty="0" smtClean="0">
                <a:solidFill>
                  <a:schemeClr val="tx1"/>
                </a:solidFill>
                <a:latin typeface="+mn-lt"/>
                <a:ea typeface="+mn-ea"/>
                <a:cs typeface="+mn-cs"/>
              </a:rPr>
              <a:t> Software citations should facilitate access to the software itself and to its associated metadata, documentation, data, and other materials necessary for both humans and machines to make informed use of the referenced software.</a:t>
            </a:r>
          </a:p>
          <a:p>
            <a:r>
              <a:rPr lang="en-US" sz="1200" b="1" kern="1200" dirty="0" smtClean="0">
                <a:solidFill>
                  <a:schemeClr val="tx1"/>
                </a:solidFill>
                <a:latin typeface="+mn-lt"/>
                <a:ea typeface="+mn-ea"/>
                <a:cs typeface="+mn-cs"/>
              </a:rPr>
              <a:t>Specificity:</a:t>
            </a:r>
            <a:r>
              <a:rPr lang="en-US" sz="1200" b="0" kern="1200" dirty="0" smtClean="0">
                <a:solidFill>
                  <a:schemeClr val="tx1"/>
                </a:solidFill>
                <a:latin typeface="+mn-lt"/>
                <a:ea typeface="+mn-ea"/>
                <a:cs typeface="+mn-cs"/>
              </a:rPr>
              <a:t> Software citations should facilitate identification of, and access to, the specific version of software that was used. Software identification should be as specific as necessary, such as using version numbers, revision numbers, or variants such as platforms.</a:t>
            </a:r>
            <a:endParaRPr lang="en-US" dirty="0"/>
          </a:p>
        </p:txBody>
      </p:sp>
      <p:sp>
        <p:nvSpPr>
          <p:cNvPr id="4" name="Slide Number Placeholder 3"/>
          <p:cNvSpPr>
            <a:spLocks noGrp="1"/>
          </p:cNvSpPr>
          <p:nvPr>
            <p:ph type="sldNum" sz="quarter" idx="10"/>
          </p:nvPr>
        </p:nvSpPr>
        <p:spPr/>
        <p:txBody>
          <a:bodyPr/>
          <a:lstStyle/>
          <a:p>
            <a:fld id="{0494B3F0-AE01-6549-ACAB-9BA4A2F67E38}" type="slidenum">
              <a:rPr lang="en-US" smtClean="0"/>
              <a:t>13</a:t>
            </a:fld>
            <a:endParaRPr lang="en-US"/>
          </a:p>
        </p:txBody>
      </p:sp>
    </p:spTree>
    <p:extLst>
      <p:ext uri="{BB962C8B-B14F-4D97-AF65-F5344CB8AC3E}">
        <p14:creationId xmlns:p14="http://schemas.microsoft.com/office/powerpoint/2010/main" val="2698488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4B3F0-AE01-6549-ACAB-9BA4A2F67E38}" type="slidenum">
              <a:rPr lang="en-US" smtClean="0"/>
              <a:t>14</a:t>
            </a:fld>
            <a:endParaRPr lang="en-US"/>
          </a:p>
        </p:txBody>
      </p:sp>
    </p:spTree>
    <p:extLst>
      <p:ext uri="{BB962C8B-B14F-4D97-AF65-F5344CB8AC3E}">
        <p14:creationId xmlns:p14="http://schemas.microsoft.com/office/powerpoint/2010/main" val="2698488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a:t>
            </a:r>
            <a:r>
              <a:rPr lang="en-US" baseline="0" dirty="0" smtClean="0"/>
              <a:t> of e</a:t>
            </a:r>
            <a:r>
              <a:rPr lang="en-US" dirty="0" smtClean="0"/>
              <a:t>lectricity 50k per 1PB per year </a:t>
            </a:r>
          </a:p>
          <a:p>
            <a:endParaRPr lang="en-US" dirty="0" smtClean="0"/>
          </a:p>
          <a:p>
            <a:r>
              <a:rPr lang="en-US" sz="1200" kern="1200" dirty="0" smtClean="0">
                <a:solidFill>
                  <a:schemeClr val="tx1"/>
                </a:solidFill>
                <a:latin typeface="+mn-lt"/>
                <a:ea typeface="+mn-ea"/>
                <a:cs typeface="+mn-cs"/>
              </a:rPr>
              <a:t>The Core project will also deliver a physical hosting environment, providing the foundations for a resilient, disaster-proof hosting solution. This will include •Primary Data Centre •Secondary Data Centre •Physical connectivity •Power •Cooling •Physical security •Fire protection. </a:t>
            </a:r>
          </a:p>
        </p:txBody>
      </p:sp>
      <p:sp>
        <p:nvSpPr>
          <p:cNvPr id="4" name="Slide Number Placeholder 3"/>
          <p:cNvSpPr>
            <a:spLocks noGrp="1"/>
          </p:cNvSpPr>
          <p:nvPr>
            <p:ph type="sldNum" sz="quarter" idx="10"/>
          </p:nvPr>
        </p:nvSpPr>
        <p:spPr/>
        <p:txBody>
          <a:bodyPr/>
          <a:lstStyle/>
          <a:p>
            <a:fld id="{0494B3F0-AE01-6549-ACAB-9BA4A2F67E38}" type="slidenum">
              <a:rPr lang="en-US" smtClean="0"/>
              <a:t>15</a:t>
            </a:fld>
            <a:endParaRPr lang="en-US"/>
          </a:p>
        </p:txBody>
      </p:sp>
    </p:spTree>
    <p:extLst>
      <p:ext uri="{BB962C8B-B14F-4D97-AF65-F5344CB8AC3E}">
        <p14:creationId xmlns:p14="http://schemas.microsoft.com/office/powerpoint/2010/main" val="2698488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Direct or indirect costs associated with data management must be stated in the grant proposal,</a:t>
            </a:r>
            <a:r>
              <a:rPr lang="en-US" sz="1200" kern="1200" baseline="0" dirty="0" smtClean="0">
                <a:solidFill>
                  <a:schemeClr val="tx1"/>
                </a:solidFill>
                <a:latin typeface="+mn-lt"/>
                <a:ea typeface="+mn-ea"/>
                <a:cs typeface="+mn-cs"/>
              </a:rPr>
              <a:t> however, </a:t>
            </a:r>
          </a:p>
          <a:p>
            <a:pPr marL="171450" indent="-171450">
              <a:buFontTx/>
              <a:buChar char="-"/>
            </a:pPr>
            <a:r>
              <a:rPr lang="en-US" sz="1200" kern="1200" baseline="0" dirty="0" smtClean="0">
                <a:solidFill>
                  <a:schemeClr val="tx1"/>
                </a:solidFill>
                <a:latin typeface="+mn-lt"/>
                <a:ea typeface="+mn-ea"/>
                <a:cs typeface="+mn-cs"/>
              </a:rPr>
              <a:t>No expenditure double funded</a:t>
            </a:r>
          </a:p>
          <a:p>
            <a:pPr marL="171450" indent="-171450">
              <a:buFontTx/>
              <a:buChar char="-"/>
            </a:pPr>
            <a:r>
              <a:rPr lang="en-US" sz="1200" kern="1200" baseline="0" dirty="0" smtClean="0">
                <a:solidFill>
                  <a:schemeClr val="tx1"/>
                </a:solidFill>
                <a:latin typeface="+mn-lt"/>
                <a:ea typeface="+mn-ea"/>
                <a:cs typeface="+mn-cs"/>
              </a:rPr>
              <a:t>Only within the duration of the project</a:t>
            </a:r>
            <a:endParaRPr lang="en-US" dirty="0" smtClean="0"/>
          </a:p>
        </p:txBody>
      </p:sp>
      <p:sp>
        <p:nvSpPr>
          <p:cNvPr id="4" name="Slide Number Placeholder 3"/>
          <p:cNvSpPr>
            <a:spLocks noGrp="1"/>
          </p:cNvSpPr>
          <p:nvPr>
            <p:ph type="sldNum" sz="quarter" idx="10"/>
          </p:nvPr>
        </p:nvSpPr>
        <p:spPr/>
        <p:txBody>
          <a:bodyPr/>
          <a:lstStyle/>
          <a:p>
            <a:fld id="{0494B3F0-AE01-6549-ACAB-9BA4A2F67E38}" type="slidenum">
              <a:rPr lang="en-US" smtClean="0"/>
              <a:t>16</a:t>
            </a:fld>
            <a:endParaRPr lang="en-US"/>
          </a:p>
        </p:txBody>
      </p:sp>
    </p:spTree>
    <p:extLst>
      <p:ext uri="{BB962C8B-B14F-4D97-AF65-F5344CB8AC3E}">
        <p14:creationId xmlns:p14="http://schemas.microsoft.com/office/powerpoint/2010/main" val="2698488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494B3F0-AE01-6549-ACAB-9BA4A2F67E38}" type="slidenum">
              <a:rPr lang="en-US" smtClean="0"/>
              <a:t>17</a:t>
            </a:fld>
            <a:endParaRPr lang="en-US"/>
          </a:p>
        </p:txBody>
      </p:sp>
    </p:spTree>
    <p:extLst>
      <p:ext uri="{BB962C8B-B14F-4D97-AF65-F5344CB8AC3E}">
        <p14:creationId xmlns:p14="http://schemas.microsoft.com/office/powerpoint/2010/main" val="2698488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Pool results https://</a:t>
            </a:r>
            <a:r>
              <a:rPr lang="en-US" dirty="0" err="1" smtClean="0"/>
              <a:t>www.mentimeter.com</a:t>
            </a:r>
            <a:r>
              <a:rPr lang="en-US" dirty="0" smtClean="0"/>
              <a:t>/s/7971144d7fcfa8eea66e704bd0c7d345</a:t>
            </a:r>
            <a:r>
              <a:rPr lang="en-US" smtClean="0"/>
              <a:t>/2d1666dcf86e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494B3F0-AE01-6549-ACAB-9BA4A2F67E38}" type="slidenum">
              <a:rPr lang="en-US" smtClean="0"/>
              <a:t>18</a:t>
            </a:fld>
            <a:endParaRPr lang="en-US"/>
          </a:p>
        </p:txBody>
      </p:sp>
    </p:spTree>
    <p:extLst>
      <p:ext uri="{BB962C8B-B14F-4D97-AF65-F5344CB8AC3E}">
        <p14:creationId xmlns:p14="http://schemas.microsoft.com/office/powerpoint/2010/main" val="2698488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4B3F0-AE01-6549-ACAB-9BA4A2F67E38}" type="slidenum">
              <a:rPr lang="en-US" smtClean="0"/>
              <a:t>3</a:t>
            </a:fld>
            <a:endParaRPr lang="en-US"/>
          </a:p>
        </p:txBody>
      </p:sp>
    </p:spTree>
    <p:extLst>
      <p:ext uri="{BB962C8B-B14F-4D97-AF65-F5344CB8AC3E}">
        <p14:creationId xmlns:p14="http://schemas.microsoft.com/office/powerpoint/2010/main" val="1236239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Issues: </a:t>
            </a:r>
          </a:p>
          <a:p>
            <a:r>
              <a:rPr lang="en-US" dirty="0" smtClean="0"/>
              <a:t>What is the best name for the sample </a:t>
            </a:r>
          </a:p>
          <a:p>
            <a:pPr marL="171450" indent="-171450">
              <a:buFontTx/>
              <a:buChar char="-"/>
            </a:pPr>
            <a:r>
              <a:rPr lang="en-US" dirty="0" smtClean="0"/>
              <a:t>Tooth, Plastic Tooth, PS1, NS1, HPD</a:t>
            </a:r>
            <a:r>
              <a:rPr lang="en-US" baseline="0" dirty="0" smtClean="0"/>
              <a:t> – Second Scan, </a:t>
            </a:r>
          </a:p>
          <a:p>
            <a:pPr marL="171450" indent="-171450">
              <a:buFontTx/>
              <a:buChar char="-"/>
            </a:pPr>
            <a:r>
              <a:rPr lang="en-US" baseline="0" dirty="0" smtClean="0"/>
              <a:t>Do we need to collect those samples</a:t>
            </a:r>
            <a:endParaRPr lang="en-US" dirty="0"/>
          </a:p>
        </p:txBody>
      </p:sp>
      <p:sp>
        <p:nvSpPr>
          <p:cNvPr id="4" name="Slide Number Placeholder 3"/>
          <p:cNvSpPr>
            <a:spLocks noGrp="1"/>
          </p:cNvSpPr>
          <p:nvPr>
            <p:ph type="sldNum" sz="quarter" idx="10"/>
          </p:nvPr>
        </p:nvSpPr>
        <p:spPr/>
        <p:txBody>
          <a:bodyPr/>
          <a:lstStyle/>
          <a:p>
            <a:fld id="{0494B3F0-AE01-6549-ACAB-9BA4A2F67E38}" type="slidenum">
              <a:rPr lang="en-US" smtClean="0"/>
              <a:t>4</a:t>
            </a:fld>
            <a:endParaRPr lang="en-US"/>
          </a:p>
        </p:txBody>
      </p:sp>
    </p:spTree>
    <p:extLst>
      <p:ext uri="{BB962C8B-B14F-4D97-AF65-F5344CB8AC3E}">
        <p14:creationId xmlns:p14="http://schemas.microsoft.com/office/powerpoint/2010/main" val="120385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risk of</a:t>
            </a:r>
            <a:r>
              <a:rPr lang="en-US" baseline="0" dirty="0" smtClean="0"/>
              <a:t> inappropriate data release? </a:t>
            </a:r>
          </a:p>
          <a:p>
            <a:r>
              <a:rPr lang="en-US" baseline="0" dirty="0" smtClean="0"/>
              <a:t>As an organisation do we require </a:t>
            </a:r>
            <a:r>
              <a:rPr lang="en-US" baseline="0" dirty="0" err="1" smtClean="0"/>
              <a:t>formalised</a:t>
            </a:r>
            <a:r>
              <a:rPr lang="en-US" baseline="0" dirty="0" smtClean="0"/>
              <a:t> approval process?</a:t>
            </a:r>
          </a:p>
          <a:p>
            <a:endParaRPr lang="en-US" baseline="0" dirty="0" smtClean="0"/>
          </a:p>
          <a:p>
            <a:r>
              <a:rPr lang="en-US" baseline="0" dirty="0" smtClean="0"/>
              <a:t>See DU guidance on use of Cloud Services. </a:t>
            </a:r>
          </a:p>
        </p:txBody>
      </p:sp>
      <p:sp>
        <p:nvSpPr>
          <p:cNvPr id="4" name="Slide Number Placeholder 3"/>
          <p:cNvSpPr>
            <a:spLocks noGrp="1"/>
          </p:cNvSpPr>
          <p:nvPr>
            <p:ph type="sldNum" sz="quarter" idx="10"/>
          </p:nvPr>
        </p:nvSpPr>
        <p:spPr/>
        <p:txBody>
          <a:bodyPr/>
          <a:lstStyle/>
          <a:p>
            <a:fld id="{0494B3F0-AE01-6549-ACAB-9BA4A2F67E38}" type="slidenum">
              <a:rPr lang="en-US" smtClean="0"/>
              <a:t>6</a:t>
            </a:fld>
            <a:endParaRPr lang="en-US"/>
          </a:p>
        </p:txBody>
      </p:sp>
    </p:spTree>
    <p:extLst>
      <p:ext uri="{BB962C8B-B14F-4D97-AF65-F5344CB8AC3E}">
        <p14:creationId xmlns:p14="http://schemas.microsoft.com/office/powerpoint/2010/main" val="2698488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Expectations  II,V,VI</a:t>
            </a:r>
            <a:r>
              <a:rPr lang="en-US" dirty="0" smtClean="0"/>
              <a:t>,VII</a:t>
            </a:r>
            <a:endParaRPr lang="en-US" dirty="0"/>
          </a:p>
        </p:txBody>
      </p:sp>
      <p:sp>
        <p:nvSpPr>
          <p:cNvPr id="4" name="Slide Number Placeholder 3"/>
          <p:cNvSpPr>
            <a:spLocks noGrp="1"/>
          </p:cNvSpPr>
          <p:nvPr>
            <p:ph type="sldNum" sz="quarter" idx="10"/>
          </p:nvPr>
        </p:nvSpPr>
        <p:spPr/>
        <p:txBody>
          <a:bodyPr/>
          <a:lstStyle/>
          <a:p>
            <a:fld id="{0494B3F0-AE01-6549-ACAB-9BA4A2F67E38}" type="slidenum">
              <a:rPr lang="en-US" smtClean="0"/>
              <a:t>7</a:t>
            </a:fld>
            <a:endParaRPr lang="en-US"/>
          </a:p>
        </p:txBody>
      </p:sp>
    </p:spTree>
    <p:extLst>
      <p:ext uri="{BB962C8B-B14F-4D97-AF65-F5344CB8AC3E}">
        <p14:creationId xmlns:p14="http://schemas.microsoft.com/office/powerpoint/2010/main" val="2698488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dx.doi.org</a:t>
            </a:r>
            <a:r>
              <a:rPr lang="en-US" dirty="0" smtClean="0"/>
              <a:t>/10.5061/dryad.69sg2</a:t>
            </a:r>
          </a:p>
          <a:p>
            <a:endParaRPr lang="en-US" dirty="0" smtClean="0"/>
          </a:p>
          <a:p>
            <a:r>
              <a:rPr lang="en-US" dirty="0" smtClean="0"/>
              <a:t>The eight core Principles of data citation, http://</a:t>
            </a:r>
            <a:r>
              <a:rPr lang="en-US" dirty="0" err="1" smtClean="0"/>
              <a:t>dx.doi.org</a:t>
            </a:r>
            <a:r>
              <a:rPr lang="en-US" dirty="0" smtClean="0"/>
              <a:t>/10.7287/peerj.preprints.697v4 </a:t>
            </a:r>
          </a:p>
          <a:p>
            <a:pPr marL="171450" indent="-171450">
              <a:buFontTx/>
              <a:buChar char="-"/>
            </a:pPr>
            <a:r>
              <a:rPr lang="en-US" dirty="0" smtClean="0"/>
              <a:t>Importance</a:t>
            </a:r>
          </a:p>
          <a:p>
            <a:pPr marL="171450" indent="-171450">
              <a:buFontTx/>
              <a:buChar char="-"/>
            </a:pPr>
            <a:r>
              <a:rPr lang="en-US" dirty="0" smtClean="0"/>
              <a:t>Credit and Attribution</a:t>
            </a:r>
          </a:p>
          <a:p>
            <a:pPr marL="171450" indent="-171450">
              <a:buFontTx/>
              <a:buChar char="-"/>
            </a:pPr>
            <a:r>
              <a:rPr lang="en-US" dirty="0" smtClean="0"/>
              <a:t>Evidence</a:t>
            </a:r>
          </a:p>
          <a:p>
            <a:pPr marL="171450" indent="-171450">
              <a:buFontTx/>
              <a:buChar char="-"/>
            </a:pPr>
            <a:r>
              <a:rPr lang="en-US" dirty="0" smtClean="0"/>
              <a:t>Unique Identifiers</a:t>
            </a:r>
          </a:p>
          <a:p>
            <a:pPr marL="171450" indent="-171450">
              <a:buFontTx/>
              <a:buChar char="-"/>
            </a:pPr>
            <a:r>
              <a:rPr lang="en-US" dirty="0" smtClean="0"/>
              <a:t>Access</a:t>
            </a:r>
          </a:p>
          <a:p>
            <a:pPr marL="171450" indent="-171450">
              <a:buFontTx/>
              <a:buChar char="-"/>
            </a:pPr>
            <a:r>
              <a:rPr lang="en-US" dirty="0" smtClean="0"/>
              <a:t>Persistence</a:t>
            </a:r>
          </a:p>
          <a:p>
            <a:pPr marL="171450" indent="-171450">
              <a:buFontTx/>
              <a:buChar char="-"/>
            </a:pPr>
            <a:r>
              <a:rPr lang="en-US" dirty="0" smtClean="0"/>
              <a:t>Specificity</a:t>
            </a:r>
            <a:r>
              <a:rPr lang="en-US" baseline="0" dirty="0" smtClean="0"/>
              <a:t> and Verifiability</a:t>
            </a:r>
          </a:p>
          <a:p>
            <a:pPr marL="171450" indent="-171450">
              <a:buFontTx/>
              <a:buChar char="-"/>
            </a:pPr>
            <a:r>
              <a:rPr lang="en-US" baseline="0" dirty="0" smtClean="0"/>
              <a:t>Interoperability and Flexibility</a:t>
            </a:r>
            <a:endParaRPr lang="en-US" dirty="0" smtClean="0"/>
          </a:p>
          <a:p>
            <a:pPr marL="171450" indent="-171450">
              <a:buFontTx/>
              <a:buChar char="-"/>
            </a:pP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494B3F0-AE01-6549-ACAB-9BA4A2F67E38}" type="slidenum">
              <a:rPr lang="en-US" smtClean="0"/>
              <a:t>8</a:t>
            </a:fld>
            <a:endParaRPr lang="en-US"/>
          </a:p>
        </p:txBody>
      </p:sp>
    </p:spTree>
    <p:extLst>
      <p:ext uri="{BB962C8B-B14F-4D97-AF65-F5344CB8AC3E}">
        <p14:creationId xmlns:p14="http://schemas.microsoft.com/office/powerpoint/2010/main" val="179857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dx.doi.org</a:t>
            </a:r>
            <a:r>
              <a:rPr lang="en-US" dirty="0" smtClean="0"/>
              <a:t>/10.15128/vt150j378</a:t>
            </a:r>
          </a:p>
          <a:p>
            <a:endParaRPr lang="en-US" dirty="0" smtClean="0"/>
          </a:p>
          <a:p>
            <a:r>
              <a:rPr lang="en-US" dirty="0" smtClean="0"/>
              <a:t>Add m ore detailed steps? Talk about data preparation?</a:t>
            </a:r>
            <a:endParaRPr lang="en-US" dirty="0"/>
          </a:p>
        </p:txBody>
      </p:sp>
      <p:sp>
        <p:nvSpPr>
          <p:cNvPr id="4" name="Slide Number Placeholder 3"/>
          <p:cNvSpPr>
            <a:spLocks noGrp="1"/>
          </p:cNvSpPr>
          <p:nvPr>
            <p:ph type="sldNum" sz="quarter" idx="10"/>
          </p:nvPr>
        </p:nvSpPr>
        <p:spPr/>
        <p:txBody>
          <a:bodyPr/>
          <a:lstStyle/>
          <a:p>
            <a:fld id="{31267090-53B2-8844-B8A9-BDA3AC55E7DC}" type="slidenum">
              <a:rPr lang="en-US" smtClean="0"/>
              <a:t>9</a:t>
            </a:fld>
            <a:endParaRPr lang="en-US"/>
          </a:p>
        </p:txBody>
      </p:sp>
    </p:spTree>
    <p:extLst>
      <p:ext uri="{BB962C8B-B14F-4D97-AF65-F5344CB8AC3E}">
        <p14:creationId xmlns:p14="http://schemas.microsoft.com/office/powerpoint/2010/main" val="207591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dx.doi.org</a:t>
            </a:r>
            <a:r>
              <a:rPr lang="en-US" dirty="0" smtClean="0"/>
              <a:t>/10.15128/vt150j378</a:t>
            </a:r>
          </a:p>
          <a:p>
            <a:endParaRPr lang="en-US" dirty="0" smtClean="0"/>
          </a:p>
          <a:p>
            <a:r>
              <a:rPr lang="en-US" dirty="0" smtClean="0"/>
              <a:t>Add m ore detailed steps? Talk about data preparation?</a:t>
            </a:r>
            <a:endParaRPr lang="en-US" dirty="0"/>
          </a:p>
        </p:txBody>
      </p:sp>
      <p:sp>
        <p:nvSpPr>
          <p:cNvPr id="4" name="Slide Number Placeholder 3"/>
          <p:cNvSpPr>
            <a:spLocks noGrp="1"/>
          </p:cNvSpPr>
          <p:nvPr>
            <p:ph type="sldNum" sz="quarter" idx="10"/>
          </p:nvPr>
        </p:nvSpPr>
        <p:spPr/>
        <p:txBody>
          <a:bodyPr/>
          <a:lstStyle/>
          <a:p>
            <a:fld id="{31267090-53B2-8844-B8A9-BDA3AC55E7DC}" type="slidenum">
              <a:rPr lang="en-US" smtClean="0"/>
              <a:t>10</a:t>
            </a:fld>
            <a:endParaRPr lang="en-US"/>
          </a:p>
        </p:txBody>
      </p:sp>
    </p:spTree>
    <p:extLst>
      <p:ext uri="{BB962C8B-B14F-4D97-AF65-F5344CB8AC3E}">
        <p14:creationId xmlns:p14="http://schemas.microsoft.com/office/powerpoint/2010/main" val="207591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dx.doi.org</a:t>
            </a:r>
            <a:r>
              <a:rPr lang="en-US" dirty="0" smtClean="0"/>
              <a:t>/10.15128/vt150j378</a:t>
            </a:r>
          </a:p>
          <a:p>
            <a:endParaRPr lang="en-US" dirty="0" smtClean="0"/>
          </a:p>
          <a:p>
            <a:r>
              <a:rPr lang="en-US" dirty="0" smtClean="0"/>
              <a:t>Add m ore detailed steps? Talk about data preparation?</a:t>
            </a:r>
            <a:endParaRPr lang="en-US" dirty="0"/>
          </a:p>
        </p:txBody>
      </p:sp>
      <p:sp>
        <p:nvSpPr>
          <p:cNvPr id="4" name="Slide Number Placeholder 3"/>
          <p:cNvSpPr>
            <a:spLocks noGrp="1"/>
          </p:cNvSpPr>
          <p:nvPr>
            <p:ph type="sldNum" sz="quarter" idx="10"/>
          </p:nvPr>
        </p:nvSpPr>
        <p:spPr/>
        <p:txBody>
          <a:bodyPr/>
          <a:lstStyle/>
          <a:p>
            <a:fld id="{31267090-53B2-8844-B8A9-BDA3AC55E7DC}" type="slidenum">
              <a:rPr lang="en-US" smtClean="0"/>
              <a:t>11</a:t>
            </a:fld>
            <a:endParaRPr lang="en-US"/>
          </a:p>
        </p:txBody>
      </p:sp>
    </p:spTree>
    <p:extLst>
      <p:ext uri="{BB962C8B-B14F-4D97-AF65-F5344CB8AC3E}">
        <p14:creationId xmlns:p14="http://schemas.microsoft.com/office/powerpoint/2010/main" val="207591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l-P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Click to edit Master subtitle style</a:t>
            </a:r>
            <a:endParaRPr lang="en-US"/>
          </a:p>
        </p:txBody>
      </p:sp>
      <p:sp>
        <p:nvSpPr>
          <p:cNvPr id="4" name="Date Placeholder 3"/>
          <p:cNvSpPr>
            <a:spLocks noGrp="1"/>
          </p:cNvSpPr>
          <p:nvPr>
            <p:ph type="dt" sz="half" idx="10"/>
          </p:nvPr>
        </p:nvSpPr>
        <p:spPr/>
        <p:txBody>
          <a:bodyPr/>
          <a:lstStyle/>
          <a:p>
            <a:fld id="{513A4F69-CFF0-AD48-BD1E-980DCFB5B8AD}" type="datetimeFigureOut">
              <a:rPr lang="en-US" smtClean="0"/>
              <a:t>21/10/16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F3038-E9C7-D241-8BC0-2C2A1592AA1C}" type="slidenum">
              <a:rPr lang="en-US" smtClean="0"/>
              <a:t>‹#›</a:t>
            </a:fld>
            <a:endParaRPr lang="en-US"/>
          </a:p>
        </p:txBody>
      </p:sp>
    </p:spTree>
    <p:extLst>
      <p:ext uri="{BB962C8B-B14F-4D97-AF65-F5344CB8AC3E}">
        <p14:creationId xmlns:p14="http://schemas.microsoft.com/office/powerpoint/2010/main" val="4091277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Date Placeholder 3"/>
          <p:cNvSpPr>
            <a:spLocks noGrp="1"/>
          </p:cNvSpPr>
          <p:nvPr>
            <p:ph type="dt" sz="half" idx="10"/>
          </p:nvPr>
        </p:nvSpPr>
        <p:spPr/>
        <p:txBody>
          <a:bodyPr/>
          <a:lstStyle/>
          <a:p>
            <a:fld id="{513A4F69-CFF0-AD48-BD1E-980DCFB5B8AD}" type="datetimeFigureOut">
              <a:rPr lang="en-US" smtClean="0"/>
              <a:t>21/10/16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F3038-E9C7-D241-8BC0-2C2A1592AA1C}" type="slidenum">
              <a:rPr lang="en-US" smtClean="0"/>
              <a:t>‹#›</a:t>
            </a:fld>
            <a:endParaRPr lang="en-US"/>
          </a:p>
        </p:txBody>
      </p:sp>
    </p:spTree>
    <p:extLst>
      <p:ext uri="{BB962C8B-B14F-4D97-AF65-F5344CB8AC3E}">
        <p14:creationId xmlns:p14="http://schemas.microsoft.com/office/powerpoint/2010/main" val="2078682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Date Placeholder 3"/>
          <p:cNvSpPr>
            <a:spLocks noGrp="1"/>
          </p:cNvSpPr>
          <p:nvPr>
            <p:ph type="dt" sz="half" idx="10"/>
          </p:nvPr>
        </p:nvSpPr>
        <p:spPr/>
        <p:txBody>
          <a:bodyPr/>
          <a:lstStyle/>
          <a:p>
            <a:fld id="{513A4F69-CFF0-AD48-BD1E-980DCFB5B8AD}" type="datetimeFigureOut">
              <a:rPr lang="en-US" smtClean="0"/>
              <a:t>21/10/16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F3038-E9C7-D241-8BC0-2C2A1592AA1C}" type="slidenum">
              <a:rPr lang="en-US" smtClean="0"/>
              <a:t>‹#›</a:t>
            </a:fld>
            <a:endParaRPr lang="en-US"/>
          </a:p>
        </p:txBody>
      </p:sp>
    </p:spTree>
    <p:extLst>
      <p:ext uri="{BB962C8B-B14F-4D97-AF65-F5344CB8AC3E}">
        <p14:creationId xmlns:p14="http://schemas.microsoft.com/office/powerpoint/2010/main" val="233220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Click to edit Master title style</a:t>
            </a:r>
            <a:endParaRPr lang="en-US"/>
          </a:p>
        </p:txBody>
      </p:sp>
      <p:sp>
        <p:nvSpPr>
          <p:cNvPr id="3" name="Content Placeholder 2"/>
          <p:cNvSpPr>
            <a:spLocks noGrp="1"/>
          </p:cNvSpPr>
          <p:nvPr>
            <p:ph idx="1"/>
          </p:nvPr>
        </p:nvSpPr>
        <p:spPr/>
        <p:txBody>
          <a:body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Date Placeholder 3"/>
          <p:cNvSpPr>
            <a:spLocks noGrp="1"/>
          </p:cNvSpPr>
          <p:nvPr>
            <p:ph type="dt" sz="half" idx="10"/>
          </p:nvPr>
        </p:nvSpPr>
        <p:spPr/>
        <p:txBody>
          <a:bodyPr/>
          <a:lstStyle/>
          <a:p>
            <a:fld id="{513A4F69-CFF0-AD48-BD1E-980DCFB5B8AD}" type="datetimeFigureOut">
              <a:rPr lang="en-US" smtClean="0"/>
              <a:t>21/10/16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F3038-E9C7-D241-8BC0-2C2A1592AA1C}" type="slidenum">
              <a:rPr lang="en-US" smtClean="0"/>
              <a:t>‹#›</a:t>
            </a:fld>
            <a:endParaRPr lang="en-US"/>
          </a:p>
        </p:txBody>
      </p:sp>
    </p:spTree>
    <p:extLst>
      <p:ext uri="{BB962C8B-B14F-4D97-AF65-F5344CB8AC3E}">
        <p14:creationId xmlns:p14="http://schemas.microsoft.com/office/powerpoint/2010/main" val="10161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l-P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Click to edit Master text styles</a:t>
            </a:r>
          </a:p>
        </p:txBody>
      </p:sp>
      <p:sp>
        <p:nvSpPr>
          <p:cNvPr id="4" name="Date Placeholder 3"/>
          <p:cNvSpPr>
            <a:spLocks noGrp="1"/>
          </p:cNvSpPr>
          <p:nvPr>
            <p:ph type="dt" sz="half" idx="10"/>
          </p:nvPr>
        </p:nvSpPr>
        <p:spPr/>
        <p:txBody>
          <a:bodyPr/>
          <a:lstStyle/>
          <a:p>
            <a:fld id="{513A4F69-CFF0-AD48-BD1E-980DCFB5B8AD}" type="datetimeFigureOut">
              <a:rPr lang="en-US" smtClean="0"/>
              <a:t>21/10/16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F3038-E9C7-D241-8BC0-2C2A1592AA1C}" type="slidenum">
              <a:rPr lang="en-US" smtClean="0"/>
              <a:t>‹#›</a:t>
            </a:fld>
            <a:endParaRPr lang="en-US"/>
          </a:p>
        </p:txBody>
      </p:sp>
    </p:spTree>
    <p:extLst>
      <p:ext uri="{BB962C8B-B14F-4D97-AF65-F5344CB8AC3E}">
        <p14:creationId xmlns:p14="http://schemas.microsoft.com/office/powerpoint/2010/main" val="1169176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5" name="Date Placeholder 4"/>
          <p:cNvSpPr>
            <a:spLocks noGrp="1"/>
          </p:cNvSpPr>
          <p:nvPr>
            <p:ph type="dt" sz="half" idx="10"/>
          </p:nvPr>
        </p:nvSpPr>
        <p:spPr/>
        <p:txBody>
          <a:bodyPr/>
          <a:lstStyle/>
          <a:p>
            <a:fld id="{513A4F69-CFF0-AD48-BD1E-980DCFB5B8AD}" type="datetimeFigureOut">
              <a:rPr lang="en-US" smtClean="0"/>
              <a:t>21/10/16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F3038-E9C7-D241-8BC0-2C2A1592AA1C}" type="slidenum">
              <a:rPr lang="en-US" smtClean="0"/>
              <a:t>‹#›</a:t>
            </a:fld>
            <a:endParaRPr lang="en-US"/>
          </a:p>
        </p:txBody>
      </p:sp>
    </p:spTree>
    <p:extLst>
      <p:ext uri="{BB962C8B-B14F-4D97-AF65-F5344CB8AC3E}">
        <p14:creationId xmlns:p14="http://schemas.microsoft.com/office/powerpoint/2010/main" val="208953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7" name="Date Placeholder 6"/>
          <p:cNvSpPr>
            <a:spLocks noGrp="1"/>
          </p:cNvSpPr>
          <p:nvPr>
            <p:ph type="dt" sz="half" idx="10"/>
          </p:nvPr>
        </p:nvSpPr>
        <p:spPr/>
        <p:txBody>
          <a:bodyPr/>
          <a:lstStyle/>
          <a:p>
            <a:fld id="{513A4F69-CFF0-AD48-BD1E-980DCFB5B8AD}" type="datetimeFigureOut">
              <a:rPr lang="en-US" smtClean="0"/>
              <a:t>21/10/16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F3038-E9C7-D241-8BC0-2C2A1592AA1C}" type="slidenum">
              <a:rPr lang="en-US" smtClean="0"/>
              <a:t>‹#›</a:t>
            </a:fld>
            <a:endParaRPr lang="en-US"/>
          </a:p>
        </p:txBody>
      </p:sp>
    </p:spTree>
    <p:extLst>
      <p:ext uri="{BB962C8B-B14F-4D97-AF65-F5344CB8AC3E}">
        <p14:creationId xmlns:p14="http://schemas.microsoft.com/office/powerpoint/2010/main" val="4124689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Click to edit Master title style</a:t>
            </a:r>
            <a:endParaRPr lang="en-US"/>
          </a:p>
        </p:txBody>
      </p:sp>
      <p:sp>
        <p:nvSpPr>
          <p:cNvPr id="3" name="Date Placeholder 2"/>
          <p:cNvSpPr>
            <a:spLocks noGrp="1"/>
          </p:cNvSpPr>
          <p:nvPr>
            <p:ph type="dt" sz="half" idx="10"/>
          </p:nvPr>
        </p:nvSpPr>
        <p:spPr/>
        <p:txBody>
          <a:bodyPr/>
          <a:lstStyle/>
          <a:p>
            <a:fld id="{513A4F69-CFF0-AD48-BD1E-980DCFB5B8AD}" type="datetimeFigureOut">
              <a:rPr lang="en-US" smtClean="0"/>
              <a:t>21/10/16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F3038-E9C7-D241-8BC0-2C2A1592AA1C}" type="slidenum">
              <a:rPr lang="en-US" smtClean="0"/>
              <a:t>‹#›</a:t>
            </a:fld>
            <a:endParaRPr lang="en-US"/>
          </a:p>
        </p:txBody>
      </p:sp>
    </p:spTree>
    <p:extLst>
      <p:ext uri="{BB962C8B-B14F-4D97-AF65-F5344CB8AC3E}">
        <p14:creationId xmlns:p14="http://schemas.microsoft.com/office/powerpoint/2010/main" val="4095667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A4F69-CFF0-AD48-BD1E-980DCFB5B8AD}" type="datetimeFigureOut">
              <a:rPr lang="en-US" smtClean="0"/>
              <a:t>21/10/16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F3038-E9C7-D241-8BC0-2C2A1592AA1C}" type="slidenum">
              <a:rPr lang="en-US" smtClean="0"/>
              <a:t>‹#›</a:t>
            </a:fld>
            <a:endParaRPr lang="en-US"/>
          </a:p>
        </p:txBody>
      </p:sp>
    </p:spTree>
    <p:extLst>
      <p:ext uri="{BB962C8B-B14F-4D97-AF65-F5344CB8AC3E}">
        <p14:creationId xmlns:p14="http://schemas.microsoft.com/office/powerpoint/2010/main" val="267586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l-P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Click to edit Master text styles</a:t>
            </a:r>
          </a:p>
        </p:txBody>
      </p:sp>
      <p:sp>
        <p:nvSpPr>
          <p:cNvPr id="5" name="Date Placeholder 4"/>
          <p:cNvSpPr>
            <a:spLocks noGrp="1"/>
          </p:cNvSpPr>
          <p:nvPr>
            <p:ph type="dt" sz="half" idx="10"/>
          </p:nvPr>
        </p:nvSpPr>
        <p:spPr/>
        <p:txBody>
          <a:bodyPr/>
          <a:lstStyle/>
          <a:p>
            <a:fld id="{513A4F69-CFF0-AD48-BD1E-980DCFB5B8AD}" type="datetimeFigureOut">
              <a:rPr lang="en-US" smtClean="0"/>
              <a:t>21/10/16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F3038-E9C7-D241-8BC0-2C2A1592AA1C}" type="slidenum">
              <a:rPr lang="en-US" smtClean="0"/>
              <a:t>‹#›</a:t>
            </a:fld>
            <a:endParaRPr lang="en-US"/>
          </a:p>
        </p:txBody>
      </p:sp>
    </p:spTree>
    <p:extLst>
      <p:ext uri="{BB962C8B-B14F-4D97-AF65-F5344CB8AC3E}">
        <p14:creationId xmlns:p14="http://schemas.microsoft.com/office/powerpoint/2010/main" val="295168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l-P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Click to edit Master text styles</a:t>
            </a:r>
          </a:p>
        </p:txBody>
      </p:sp>
      <p:sp>
        <p:nvSpPr>
          <p:cNvPr id="5" name="Date Placeholder 4"/>
          <p:cNvSpPr>
            <a:spLocks noGrp="1"/>
          </p:cNvSpPr>
          <p:nvPr>
            <p:ph type="dt" sz="half" idx="10"/>
          </p:nvPr>
        </p:nvSpPr>
        <p:spPr/>
        <p:txBody>
          <a:bodyPr/>
          <a:lstStyle/>
          <a:p>
            <a:fld id="{513A4F69-CFF0-AD48-BD1E-980DCFB5B8AD}" type="datetimeFigureOut">
              <a:rPr lang="en-US" smtClean="0"/>
              <a:t>21/10/16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F3038-E9C7-D241-8BC0-2C2A1592AA1C}" type="slidenum">
              <a:rPr lang="en-US" smtClean="0"/>
              <a:t>‹#›</a:t>
            </a:fld>
            <a:endParaRPr lang="en-US"/>
          </a:p>
        </p:txBody>
      </p:sp>
    </p:spTree>
    <p:extLst>
      <p:ext uri="{BB962C8B-B14F-4D97-AF65-F5344CB8AC3E}">
        <p14:creationId xmlns:p14="http://schemas.microsoft.com/office/powerpoint/2010/main" val="13435369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A4F69-CFF0-AD48-BD1E-980DCFB5B8AD}" type="datetimeFigureOut">
              <a:rPr lang="en-US" smtClean="0"/>
              <a:t>21/10/16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F3038-E9C7-D241-8BC0-2C2A1592AA1C}" type="slidenum">
              <a:rPr lang="en-US" smtClean="0"/>
              <a:t>‹#›</a:t>
            </a:fld>
            <a:endParaRPr lang="en-US"/>
          </a:p>
        </p:txBody>
      </p:sp>
    </p:spTree>
    <p:extLst>
      <p:ext uri="{BB962C8B-B14F-4D97-AF65-F5344CB8AC3E}">
        <p14:creationId xmlns:p14="http://schemas.microsoft.com/office/powerpoint/2010/main" val="1882671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ebastian.palucha@durham.ac.uk" TargetMode="Externa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collections.durham.ac.uk" TargetMode="External"/><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s://collections.durham.ac.uk" TargetMode="External"/><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hyperlink" Target="https://collections.durham.ac.uk" TargetMode="External"/><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7717/peerj-cs.86" TargetMode="External"/><Relationship Id="rId4" Type="http://schemas.openxmlformats.org/officeDocument/2006/relationships/hyperlink" Target="https://www.software.ac.uk/resources/guides/epsrc-research-data-policy-and-software" TargetMode="External"/><Relationship Id="rId5" Type="http://schemas.openxmlformats.org/officeDocument/2006/relationships/hyperlink" Target="https://guides.github.com/activities/citable-code/"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hyperlink" Target="http://dx.doi.org/10.1371/journal.pcbi.1004947" TargetMode="External"/><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zendto.dur.ac.u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rcuk.ac.uk/media/news/160728/"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govote.at/34d1a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rcuk.ac.uk/research/datapolicy/"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psrc.ac.uk/about/standards/researchdata/scope/" TargetMode="External"/><Relationship Id="rId3" Type="http://schemas.openxmlformats.org/officeDocument/2006/relationships/hyperlink" Target="http://www.epsrc.ac.uk/files/aboutus/standards/clarificationsofexpectationsresearchdatamanagemen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epsrc.ac.uk/about/standards/researchdata/principl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epsrc.ac.uk/files/aboutus/standards/clarificationsofexpectationsresearchdatamanagemen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5128/3n203z084" TargetMode="Externa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hyperlink" Target="https://collections.durham.ac.uk" TargetMode="External"/><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585" y="1166673"/>
            <a:ext cx="7900615" cy="2159921"/>
          </a:xfrm>
          <a:solidFill>
            <a:srgbClr val="EEECE1"/>
          </a:solidFill>
          <a:ln>
            <a:solidFill>
              <a:srgbClr val="660066"/>
            </a:solidFill>
          </a:ln>
          <a:effectLst>
            <a:outerShdw blurRad="50800" dist="38100" dir="2700000" algn="tl" rotWithShape="0">
              <a:prstClr val="black">
                <a:alpha val="40000"/>
              </a:prstClr>
            </a:outerShdw>
          </a:effectLst>
        </p:spPr>
        <p:txBody>
          <a:bodyPr>
            <a:normAutofit/>
          </a:bodyPr>
          <a:lstStyle/>
          <a:p>
            <a:r>
              <a:rPr lang="en-US" dirty="0" smtClean="0"/>
              <a:t>EPSRC Research </a:t>
            </a:r>
            <a:r>
              <a:rPr lang="en-US" dirty="0"/>
              <a:t>D</a:t>
            </a:r>
            <a:r>
              <a:rPr lang="en-US" dirty="0" smtClean="0"/>
              <a:t>ata Policy Awareness</a:t>
            </a:r>
            <a:endParaRPr lang="en-US" dirty="0"/>
          </a:p>
        </p:txBody>
      </p:sp>
      <p:sp>
        <p:nvSpPr>
          <p:cNvPr id="3" name="Subtitle 2"/>
          <p:cNvSpPr>
            <a:spLocks noGrp="1"/>
          </p:cNvSpPr>
          <p:nvPr>
            <p:ph type="subTitle" idx="1"/>
          </p:nvPr>
        </p:nvSpPr>
        <p:spPr>
          <a:xfrm>
            <a:off x="573870" y="3487064"/>
            <a:ext cx="7681480" cy="2402559"/>
          </a:xfrm>
        </p:spPr>
        <p:txBody>
          <a:bodyPr>
            <a:normAutofit/>
          </a:bodyPr>
          <a:lstStyle/>
          <a:p>
            <a:r>
              <a:rPr lang="en-US" dirty="0" smtClean="0"/>
              <a:t>ECS Seminars</a:t>
            </a:r>
          </a:p>
          <a:p>
            <a:r>
              <a:rPr lang="en-US" i="1" dirty="0" smtClean="0">
                <a:hlinkClick r:id="rId3"/>
              </a:rPr>
              <a:t>sebastian.palucha@durham.ac.uk</a:t>
            </a:r>
            <a:r>
              <a:rPr lang="en-US" i="1" dirty="0" smtClean="0"/>
              <a:t> </a:t>
            </a:r>
          </a:p>
          <a:p>
            <a:r>
              <a:rPr lang="en-US" dirty="0" smtClean="0"/>
              <a:t>Research Data Manager</a:t>
            </a:r>
          </a:p>
          <a:p>
            <a:r>
              <a:rPr lang="en-US" sz="2600" dirty="0" smtClean="0"/>
              <a:t>21 October 2016</a:t>
            </a:r>
            <a:endParaRPr lang="en-US" sz="2600" dirty="0"/>
          </a:p>
          <a:p>
            <a:endParaRPr lang="en-US" dirty="0"/>
          </a:p>
        </p:txBody>
      </p:sp>
      <p:pic>
        <p:nvPicPr>
          <p:cNvPr id="6" name="Picture 5"/>
          <p:cNvPicPr>
            <a:picLocks noChangeAspect="1"/>
          </p:cNvPicPr>
          <p:nvPr/>
        </p:nvPicPr>
        <p:blipFill>
          <a:blip r:embed="rId4"/>
          <a:stretch>
            <a:fillRect/>
          </a:stretch>
        </p:blipFill>
        <p:spPr>
          <a:xfrm>
            <a:off x="573870" y="5901408"/>
            <a:ext cx="1778000" cy="774700"/>
          </a:xfrm>
          <a:prstGeom prst="rect">
            <a:avLst/>
          </a:prstGeom>
        </p:spPr>
      </p:pic>
      <p:pic>
        <p:nvPicPr>
          <p:cNvPr id="7" name="Picture 6"/>
          <p:cNvPicPr>
            <a:picLocks noChangeAspect="1"/>
          </p:cNvPicPr>
          <p:nvPr/>
        </p:nvPicPr>
        <p:blipFill>
          <a:blip r:embed="rId5"/>
          <a:stretch>
            <a:fillRect/>
          </a:stretch>
        </p:blipFill>
        <p:spPr>
          <a:xfrm>
            <a:off x="6712856" y="5053229"/>
            <a:ext cx="2261809" cy="16963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73476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1379790"/>
            <a:ext cx="3349300" cy="4085392"/>
          </a:xfrm>
          <a:prstGeom prst="rect">
            <a:avLst/>
          </a:prstGeom>
          <a:solidFill>
            <a:srgbClr val="FFFFFF"/>
          </a:solidFill>
          <a:ln>
            <a:solidFill>
              <a:srgbClr val="FFFFFF"/>
            </a:solidFill>
          </a:ln>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US" b="1" dirty="0">
                <a:cs typeface="Calibri"/>
              </a:rPr>
              <a:t>Step 2. </a:t>
            </a:r>
            <a:r>
              <a:rPr lang="en-US" dirty="0">
                <a:cs typeface="Calibri"/>
              </a:rPr>
              <a:t>Add metadata and request “Open Access Pending”</a:t>
            </a:r>
          </a:p>
        </p:txBody>
      </p:sp>
      <p:sp>
        <p:nvSpPr>
          <p:cNvPr id="2" name="Title 1"/>
          <p:cNvSpPr txBox="1">
            <a:spLocks/>
          </p:cNvSpPr>
          <p:nvPr/>
        </p:nvSpPr>
        <p:spPr>
          <a:xfrm>
            <a:off x="457200" y="108340"/>
            <a:ext cx="8229600" cy="1143000"/>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660066"/>
                </a:solidFill>
                <a:latin typeface="Calibri"/>
                <a:cs typeface="Calibri"/>
              </a:rPr>
              <a:t>Data publishing via </a:t>
            </a:r>
            <a:r>
              <a:rPr lang="en-US" dirty="0" smtClean="0">
                <a:solidFill>
                  <a:srgbClr val="660066"/>
                </a:solidFill>
                <a:latin typeface="Calibri"/>
                <a:cs typeface="Calibri"/>
                <a:hlinkClick r:id="rId3"/>
              </a:rPr>
              <a:t>https://collections.durham.ac.uk</a:t>
            </a:r>
            <a:r>
              <a:rPr lang="en-US" dirty="0" smtClean="0">
                <a:solidFill>
                  <a:srgbClr val="660066"/>
                </a:solidFill>
                <a:latin typeface="Calibri"/>
                <a:cs typeface="Calibri"/>
              </a:rPr>
              <a:t>  </a:t>
            </a:r>
            <a:endParaRPr lang="en-US" dirty="0">
              <a:latin typeface="Calibri"/>
              <a:cs typeface="Calibri"/>
            </a:endParaRPr>
          </a:p>
        </p:txBody>
      </p:sp>
      <p:pic>
        <p:nvPicPr>
          <p:cNvPr id="12" name="Picture 11"/>
          <p:cNvPicPr>
            <a:picLocks noChangeAspect="1"/>
          </p:cNvPicPr>
          <p:nvPr/>
        </p:nvPicPr>
        <p:blipFill>
          <a:blip r:embed="rId4"/>
          <a:stretch>
            <a:fillRect/>
          </a:stretch>
        </p:blipFill>
        <p:spPr>
          <a:xfrm>
            <a:off x="683974" y="3318741"/>
            <a:ext cx="5330651" cy="4292882"/>
          </a:xfrm>
          <a:prstGeom prst="rect">
            <a:avLst/>
          </a:prstGeom>
        </p:spPr>
      </p:pic>
      <p:pic>
        <p:nvPicPr>
          <p:cNvPr id="5" name="Picture 4"/>
          <p:cNvPicPr>
            <a:picLocks noChangeAspect="1"/>
          </p:cNvPicPr>
          <p:nvPr/>
        </p:nvPicPr>
        <p:blipFill>
          <a:blip r:embed="rId5"/>
          <a:stretch>
            <a:fillRect/>
          </a:stretch>
        </p:blipFill>
        <p:spPr>
          <a:xfrm rot="1272194">
            <a:off x="2667908" y="2515925"/>
            <a:ext cx="7586624" cy="3172075"/>
          </a:xfrm>
          <a:prstGeom prst="rect">
            <a:avLst/>
          </a:prstGeom>
          <a:ln>
            <a:noFill/>
          </a:ln>
          <a:effectLst>
            <a:outerShdw blurRad="292100" dist="139700" dir="2700000" algn="tl" rotWithShape="0">
              <a:srgbClr val="333333">
                <a:alpha val="65000"/>
              </a:srgbClr>
            </a:outerShdw>
          </a:effectLst>
        </p:spPr>
      </p:pic>
      <p:cxnSp>
        <p:nvCxnSpPr>
          <p:cNvPr id="13" name="Straight Arrow Connector 12"/>
          <p:cNvCxnSpPr/>
          <p:nvPr/>
        </p:nvCxnSpPr>
        <p:spPr>
          <a:xfrm flipH="1">
            <a:off x="6565295" y="3225574"/>
            <a:ext cx="1257903" cy="77409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flipH="1" flipV="1">
            <a:off x="6565295" y="2733525"/>
            <a:ext cx="1139372" cy="39914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79212" y="3237669"/>
            <a:ext cx="604762" cy="61685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612648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7214"/>
          <a:stretch/>
        </p:blipFill>
        <p:spPr>
          <a:xfrm>
            <a:off x="1054100" y="2818184"/>
            <a:ext cx="7015655" cy="4305905"/>
          </a:xfrm>
          <a:prstGeom prst="rect">
            <a:avLst/>
          </a:prstGeom>
        </p:spPr>
      </p:pic>
      <p:sp>
        <p:nvSpPr>
          <p:cNvPr id="3" name="Content Placeholder 2"/>
          <p:cNvSpPr txBox="1">
            <a:spLocks/>
          </p:cNvSpPr>
          <p:nvPr/>
        </p:nvSpPr>
        <p:spPr>
          <a:xfrm>
            <a:off x="-1" y="1463524"/>
            <a:ext cx="4402667" cy="3929087"/>
          </a:xfrm>
          <a:prstGeom prst="rect">
            <a:avLst/>
          </a:prstGeom>
          <a:solidFill>
            <a:srgbClr val="FFFFFF"/>
          </a:solidFill>
          <a:ln>
            <a:solidFill>
              <a:srgbClr val="FFFFFF"/>
            </a:solidFill>
          </a:ln>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US" b="1" dirty="0">
                <a:cs typeface="Calibri"/>
              </a:rPr>
              <a:t>Step 3. </a:t>
            </a:r>
            <a:r>
              <a:rPr lang="en-US" dirty="0">
                <a:cs typeface="Calibri"/>
              </a:rPr>
              <a:t>Publish the DOI</a:t>
            </a:r>
          </a:p>
        </p:txBody>
      </p:sp>
      <p:sp>
        <p:nvSpPr>
          <p:cNvPr id="2" name="Title 1"/>
          <p:cNvSpPr txBox="1">
            <a:spLocks/>
          </p:cNvSpPr>
          <p:nvPr/>
        </p:nvSpPr>
        <p:spPr>
          <a:xfrm>
            <a:off x="457200" y="108340"/>
            <a:ext cx="8229600" cy="1143000"/>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660066"/>
                </a:solidFill>
                <a:latin typeface="Calibri"/>
                <a:cs typeface="Calibri"/>
              </a:rPr>
              <a:t>Data publishing via </a:t>
            </a:r>
            <a:r>
              <a:rPr lang="en-US" dirty="0" smtClean="0">
                <a:solidFill>
                  <a:srgbClr val="660066"/>
                </a:solidFill>
                <a:latin typeface="Calibri"/>
                <a:cs typeface="Calibri"/>
                <a:hlinkClick r:id="rId4"/>
              </a:rPr>
              <a:t>https://collections.durham.ac.uk</a:t>
            </a:r>
            <a:r>
              <a:rPr lang="en-US" dirty="0" smtClean="0">
                <a:solidFill>
                  <a:srgbClr val="660066"/>
                </a:solidFill>
                <a:latin typeface="Calibri"/>
                <a:cs typeface="Calibri"/>
              </a:rPr>
              <a:t>  </a:t>
            </a:r>
            <a:endParaRPr lang="en-US" dirty="0">
              <a:latin typeface="Calibri"/>
              <a:cs typeface="Calibri"/>
            </a:endParaRPr>
          </a:p>
        </p:txBody>
      </p:sp>
      <p:pic>
        <p:nvPicPr>
          <p:cNvPr id="6" name="Picture 5"/>
          <p:cNvPicPr>
            <a:picLocks noChangeAspect="1"/>
          </p:cNvPicPr>
          <p:nvPr/>
        </p:nvPicPr>
        <p:blipFill>
          <a:blip r:embed="rId5"/>
          <a:stretch>
            <a:fillRect/>
          </a:stretch>
        </p:blipFill>
        <p:spPr>
          <a:xfrm>
            <a:off x="2189239" y="2180910"/>
            <a:ext cx="6845905" cy="3574709"/>
          </a:xfrm>
          <a:prstGeom prst="rect">
            <a:avLst/>
          </a:prstGeom>
          <a:ln>
            <a:noFill/>
          </a:ln>
          <a:effectLst>
            <a:outerShdw blurRad="292100" dist="139700" dir="2700000" algn="tl" rotWithShape="0">
              <a:srgbClr val="333333">
                <a:alpha val="65000"/>
              </a:srgbClr>
            </a:outerShdw>
          </a:effectLst>
        </p:spPr>
      </p:pic>
      <p:pic>
        <p:nvPicPr>
          <p:cNvPr id="7" name="Picture 6" descr="Screen Shot 2016-10-19 at 11.36.3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289" y="3164010"/>
            <a:ext cx="3517900" cy="2044700"/>
          </a:xfrm>
          <a:prstGeom prst="rect">
            <a:avLst/>
          </a:prstGeom>
          <a:ln>
            <a:noFill/>
          </a:ln>
          <a:effectLst>
            <a:outerShdw blurRad="292100" dist="139700" dir="2700000" algn="tl" rotWithShape="0">
              <a:srgbClr val="333333">
                <a:alpha val="65000"/>
              </a:srgbClr>
            </a:outerShdw>
          </a:effectLst>
        </p:spPr>
      </p:pic>
      <p:cxnSp>
        <p:nvCxnSpPr>
          <p:cNvPr id="10" name="Straight Arrow Connector 9"/>
          <p:cNvCxnSpPr/>
          <p:nvPr/>
        </p:nvCxnSpPr>
        <p:spPr>
          <a:xfrm>
            <a:off x="2292640" y="3018867"/>
            <a:ext cx="604762" cy="61685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a:off x="5715593" y="3436152"/>
            <a:ext cx="604762" cy="61685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H="1">
            <a:off x="2897402" y="4281714"/>
            <a:ext cx="438906" cy="172961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flipH="1">
            <a:off x="5906257" y="4632476"/>
            <a:ext cx="414098" cy="137885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567206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08340"/>
            <a:ext cx="8229600" cy="1143000"/>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660066"/>
                </a:solidFill>
                <a:cs typeface="Calibri"/>
              </a:rPr>
              <a:t>Data publishing via </a:t>
            </a:r>
            <a:r>
              <a:rPr lang="en-US" dirty="0">
                <a:solidFill>
                  <a:srgbClr val="660066"/>
                </a:solidFill>
                <a:cs typeface="Calibri"/>
                <a:hlinkClick r:id="rId3"/>
              </a:rPr>
              <a:t>https://collections.durham.ac.uk</a:t>
            </a:r>
            <a:r>
              <a:rPr lang="en-US" dirty="0">
                <a:solidFill>
                  <a:srgbClr val="660066"/>
                </a:solidFill>
                <a:cs typeface="Calibri"/>
              </a:rPr>
              <a:t>  </a:t>
            </a:r>
            <a:endParaRPr lang="en-US" dirty="0">
              <a:cs typeface="Calibri"/>
            </a:endParaRPr>
          </a:p>
        </p:txBody>
      </p:sp>
      <p:sp>
        <p:nvSpPr>
          <p:cNvPr id="3" name="Content Placeholder 2"/>
          <p:cNvSpPr txBox="1">
            <a:spLocks/>
          </p:cNvSpPr>
          <p:nvPr/>
        </p:nvSpPr>
        <p:spPr>
          <a:xfrm>
            <a:off x="-253995" y="1692788"/>
            <a:ext cx="3349300" cy="4085392"/>
          </a:xfrm>
          <a:prstGeom prst="rect">
            <a:avLst/>
          </a:prstGeom>
          <a:solidFill>
            <a:srgbClr val="FFFFFF"/>
          </a:solidFill>
          <a:ln>
            <a:solidFill>
              <a:srgbClr val="FFFFFF"/>
            </a:solidFill>
          </a:ln>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US" b="1" dirty="0" smtClean="0">
                <a:latin typeface="Calibri"/>
                <a:cs typeface="Calibri"/>
              </a:rPr>
              <a:t>Step 4. </a:t>
            </a:r>
            <a:r>
              <a:rPr lang="en-US" dirty="0" smtClean="0">
                <a:latin typeface="Calibri"/>
                <a:cs typeface="Calibri"/>
              </a:rPr>
              <a:t>Link an article with data </a:t>
            </a:r>
          </a:p>
          <a:p>
            <a:pPr lvl="1"/>
            <a:r>
              <a:rPr lang="en-US" dirty="0" smtClean="0">
                <a:latin typeface="Calibri"/>
                <a:cs typeface="Calibri"/>
              </a:rPr>
              <a:t>Cite the DOI in the article data statement</a:t>
            </a:r>
          </a:p>
          <a:p>
            <a:pPr lvl="1"/>
            <a:r>
              <a:rPr lang="en-US" dirty="0" smtClean="0">
                <a:latin typeface="Calibri"/>
                <a:cs typeface="Calibri"/>
              </a:rPr>
              <a:t>Add the article DOI at metadata</a:t>
            </a:r>
          </a:p>
        </p:txBody>
      </p:sp>
      <p:grpSp>
        <p:nvGrpSpPr>
          <p:cNvPr id="10" name="Group 9"/>
          <p:cNvGrpSpPr/>
          <p:nvPr/>
        </p:nvGrpSpPr>
        <p:grpSpPr>
          <a:xfrm rot="250939">
            <a:off x="3051255" y="1862683"/>
            <a:ext cx="6274170" cy="4260238"/>
            <a:chOff x="2869830" y="1596571"/>
            <a:chExt cx="6274170" cy="4260238"/>
          </a:xfrm>
        </p:grpSpPr>
        <p:pic>
          <p:nvPicPr>
            <p:cNvPr id="5" name="Picture 4" descr="Screen Shot 2015-12-02 at 12.02.21.png"/>
            <p:cNvPicPr>
              <a:picLocks noChangeAspect="1"/>
            </p:cNvPicPr>
            <p:nvPr/>
          </p:nvPicPr>
          <p:blipFill rotWithShape="1">
            <a:blip r:embed="rId4">
              <a:extLst>
                <a:ext uri="{28A0092B-C50C-407E-A947-70E740481C1C}">
                  <a14:useLocalDpi xmlns:a14="http://schemas.microsoft.com/office/drawing/2010/main" val="0"/>
                </a:ext>
              </a:extLst>
            </a:blip>
            <a:srcRect l="347" r="1"/>
            <a:stretch/>
          </p:blipFill>
          <p:spPr>
            <a:xfrm>
              <a:off x="2869830" y="1596571"/>
              <a:ext cx="6274170" cy="4260238"/>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7188201" y="4467063"/>
              <a:ext cx="1841824" cy="827999"/>
            </a:xfrm>
            <a:prstGeom prst="rect">
              <a:avLst/>
            </a:prstGeom>
            <a:solidFill>
              <a:srgbClr val="FF0000">
                <a:alpha val="34000"/>
              </a:srgbClr>
            </a:solidFill>
          </p:spPr>
          <p:txBody>
            <a:bodyPr wrap="square" rtlCol="0">
              <a:spAutoFit/>
            </a:bodyPr>
            <a:lstStyle/>
            <a:p>
              <a:pPr defTabSz="914400"/>
              <a:endParaRPr lang="en-US" dirty="0" smtClean="0">
                <a:solidFill>
                  <a:prstClr val="white"/>
                </a:solidFill>
                <a:latin typeface="Calibri"/>
              </a:endParaRPr>
            </a:p>
            <a:p>
              <a:pPr defTabSz="914400"/>
              <a:endParaRPr lang="en-US" dirty="0">
                <a:solidFill>
                  <a:prstClr val="white"/>
                </a:solidFill>
                <a:latin typeface="Calibri"/>
              </a:endParaRPr>
            </a:p>
            <a:p>
              <a:pPr defTabSz="914400"/>
              <a:endParaRPr lang="en-US" dirty="0">
                <a:solidFill>
                  <a:prstClr val="white"/>
                </a:solidFill>
                <a:latin typeface="Calibri"/>
              </a:endParaRPr>
            </a:p>
          </p:txBody>
        </p:sp>
      </p:grpSp>
      <p:grpSp>
        <p:nvGrpSpPr>
          <p:cNvPr id="4" name="Group 3"/>
          <p:cNvGrpSpPr/>
          <p:nvPr/>
        </p:nvGrpSpPr>
        <p:grpSpPr>
          <a:xfrm>
            <a:off x="3196395" y="2668919"/>
            <a:ext cx="6001932" cy="1563241"/>
            <a:chOff x="3157188" y="5414540"/>
            <a:chExt cx="6001932" cy="1563241"/>
          </a:xfrm>
        </p:grpSpPr>
        <p:pic>
          <p:nvPicPr>
            <p:cNvPr id="6" name="Picture 5" descr="Screen Shot 2015-12-02 at 11.51.0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3252">
              <a:off x="3157188" y="5414540"/>
              <a:ext cx="6001932" cy="1563241"/>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rot="198955">
              <a:off x="3246753" y="6398561"/>
              <a:ext cx="2010663" cy="359997"/>
            </a:xfrm>
            <a:prstGeom prst="rect">
              <a:avLst/>
            </a:prstGeom>
            <a:solidFill>
              <a:srgbClr val="FF0000">
                <a:alpha val="34000"/>
              </a:srgbClr>
            </a:solidFill>
          </p:spPr>
          <p:txBody>
            <a:bodyPr wrap="square" rtlCol="0">
              <a:spAutoFit/>
            </a:bodyPr>
            <a:lstStyle/>
            <a:p>
              <a:pPr defTabSz="914400"/>
              <a:endParaRPr lang="en-US" dirty="0" smtClean="0">
                <a:solidFill>
                  <a:prstClr val="white"/>
                </a:solidFill>
                <a:latin typeface="Calibri"/>
              </a:endParaRPr>
            </a:p>
            <a:p>
              <a:pPr defTabSz="914400"/>
              <a:endParaRPr lang="en-US" dirty="0">
                <a:solidFill>
                  <a:prstClr val="white"/>
                </a:solidFill>
                <a:latin typeface="Calibri"/>
              </a:endParaRPr>
            </a:p>
            <a:p>
              <a:pPr defTabSz="914400"/>
              <a:endParaRPr lang="en-US" dirty="0">
                <a:solidFill>
                  <a:prstClr val="white"/>
                </a:solidFill>
                <a:latin typeface="Calibri"/>
              </a:endParaRPr>
            </a:p>
          </p:txBody>
        </p:sp>
      </p:grpSp>
      <p:pic>
        <p:nvPicPr>
          <p:cNvPr id="11" name="Picture 10" descr="Screen Shot 2016-10-19 at 11.53.1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5140">
            <a:off x="215772" y="5363355"/>
            <a:ext cx="9144000" cy="1169712"/>
          </a:xfrm>
          <a:prstGeom prst="rect">
            <a:avLst/>
          </a:prstGeom>
          <a:ln>
            <a:noFill/>
          </a:ln>
          <a:effectLst>
            <a:outerShdw blurRad="292100" dist="139700" dir="2700000" algn="tl" rotWithShape="0">
              <a:srgbClr val="333333">
                <a:alpha val="65000"/>
              </a:srgbClr>
            </a:outerShdw>
          </a:effectLst>
        </p:spPr>
      </p:pic>
      <p:cxnSp>
        <p:nvCxnSpPr>
          <p:cNvPr id="12" name="Straight Arrow Connector 11"/>
          <p:cNvCxnSpPr/>
          <p:nvPr/>
        </p:nvCxnSpPr>
        <p:spPr>
          <a:xfrm>
            <a:off x="4590736" y="4070786"/>
            <a:ext cx="1602026" cy="19042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V="1">
            <a:off x="7841344" y="4179643"/>
            <a:ext cx="604762" cy="14937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rot="198955">
            <a:off x="1140907" y="5494683"/>
            <a:ext cx="2429152" cy="923330"/>
          </a:xfrm>
          <a:prstGeom prst="rect">
            <a:avLst/>
          </a:prstGeom>
          <a:solidFill>
            <a:srgbClr val="FF0000">
              <a:alpha val="34000"/>
            </a:srgbClr>
          </a:solidFill>
        </p:spPr>
        <p:txBody>
          <a:bodyPr wrap="square" rtlCol="0">
            <a:spAutoFit/>
          </a:bodyPr>
          <a:lstStyle/>
          <a:p>
            <a:pPr defTabSz="914400"/>
            <a:endParaRPr lang="en-US" dirty="0" smtClean="0">
              <a:solidFill>
                <a:prstClr val="white"/>
              </a:solidFill>
              <a:latin typeface="Calibri"/>
            </a:endParaRPr>
          </a:p>
          <a:p>
            <a:pPr defTabSz="914400"/>
            <a:endParaRPr lang="en-US" dirty="0">
              <a:solidFill>
                <a:prstClr val="white"/>
              </a:solidFill>
              <a:latin typeface="Calibri"/>
            </a:endParaRPr>
          </a:p>
          <a:p>
            <a:pPr defTabSz="914400"/>
            <a:endParaRPr lang="en-US" dirty="0">
              <a:solidFill>
                <a:prstClr val="white"/>
              </a:solidFill>
              <a:latin typeface="Calibri"/>
            </a:endParaRPr>
          </a:p>
        </p:txBody>
      </p:sp>
      <p:sp>
        <p:nvSpPr>
          <p:cNvPr id="22" name="TextBox 21"/>
          <p:cNvSpPr txBox="1"/>
          <p:nvPr/>
        </p:nvSpPr>
        <p:spPr>
          <a:xfrm rot="198955">
            <a:off x="7006177" y="3415092"/>
            <a:ext cx="2010663" cy="359997"/>
          </a:xfrm>
          <a:prstGeom prst="rect">
            <a:avLst/>
          </a:prstGeom>
          <a:solidFill>
            <a:srgbClr val="FF0000">
              <a:alpha val="34000"/>
            </a:srgbClr>
          </a:solidFill>
        </p:spPr>
        <p:txBody>
          <a:bodyPr wrap="square" rtlCol="0">
            <a:spAutoFit/>
          </a:bodyPr>
          <a:lstStyle/>
          <a:p>
            <a:pPr defTabSz="914400"/>
            <a:endParaRPr lang="en-US" dirty="0" smtClean="0">
              <a:solidFill>
                <a:prstClr val="white"/>
              </a:solidFill>
              <a:latin typeface="Calibri"/>
            </a:endParaRPr>
          </a:p>
          <a:p>
            <a:pPr defTabSz="914400"/>
            <a:endParaRPr lang="en-US" dirty="0">
              <a:solidFill>
                <a:prstClr val="white"/>
              </a:solidFill>
              <a:latin typeface="Calibri"/>
            </a:endParaRPr>
          </a:p>
          <a:p>
            <a:pPr defTabSz="914400"/>
            <a:endParaRPr lang="en-US" dirty="0">
              <a:solidFill>
                <a:prstClr val="white"/>
              </a:solidFill>
              <a:latin typeface="Calibri"/>
            </a:endParaRPr>
          </a:p>
        </p:txBody>
      </p:sp>
    </p:spTree>
    <p:extLst>
      <p:ext uri="{BB962C8B-B14F-4D97-AF65-F5344CB8AC3E}">
        <p14:creationId xmlns:p14="http://schemas.microsoft.com/office/powerpoint/2010/main" val="15359969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research data include software?</a:t>
            </a:r>
            <a:endParaRPr lang="en-US" dirty="0"/>
          </a:p>
        </p:txBody>
      </p:sp>
      <p:sp>
        <p:nvSpPr>
          <p:cNvPr id="3" name="Content Placeholder 2"/>
          <p:cNvSpPr>
            <a:spLocks noGrp="1"/>
          </p:cNvSpPr>
          <p:nvPr>
            <p:ph idx="1"/>
          </p:nvPr>
        </p:nvSpPr>
        <p:spPr>
          <a:solidFill>
            <a:schemeClr val="bg2">
              <a:lumMod val="90000"/>
            </a:schemeClr>
          </a:solidFill>
          <a:ln>
            <a:solidFill>
              <a:srgbClr val="660066"/>
            </a:solidFill>
          </a:ln>
        </p:spPr>
        <p:txBody>
          <a:bodyPr>
            <a:normAutofit fontScale="92500" lnSpcReduction="20000"/>
          </a:bodyPr>
          <a:lstStyle/>
          <a:p>
            <a:r>
              <a:rPr lang="en-US" dirty="0" smtClean="0"/>
              <a:t>Most likely yes</a:t>
            </a:r>
          </a:p>
          <a:p>
            <a:r>
              <a:rPr lang="en-US" dirty="0" smtClean="0"/>
              <a:t>Preserve if:</a:t>
            </a:r>
          </a:p>
          <a:p>
            <a:pPr lvl="1"/>
            <a:r>
              <a:rPr lang="en-US" dirty="0"/>
              <a:t>R</a:t>
            </a:r>
            <a:r>
              <a:rPr lang="en-US" dirty="0" smtClean="0"/>
              <a:t>equired to replicate your work</a:t>
            </a:r>
          </a:p>
          <a:p>
            <a:pPr lvl="1"/>
            <a:r>
              <a:rPr lang="en-US" dirty="0" smtClean="0"/>
              <a:t>More cost-effective than generated data</a:t>
            </a:r>
          </a:p>
          <a:p>
            <a:r>
              <a:rPr lang="en-US" dirty="0" smtClean="0"/>
              <a:t>Share if IPR allows</a:t>
            </a:r>
          </a:p>
          <a:p>
            <a:r>
              <a:rPr lang="en-US" dirty="0" smtClean="0"/>
              <a:t>Follow best practices</a:t>
            </a:r>
          </a:p>
          <a:p>
            <a:pPr lvl="1"/>
            <a:r>
              <a:rPr lang="en-US" sz="2000" dirty="0"/>
              <a:t>FORCE11 Software Citation Working Group. (2016) Software Citation Principles. </a:t>
            </a:r>
            <a:r>
              <a:rPr lang="en-US" sz="2000" i="1" dirty="0" err="1"/>
              <a:t>PeerJ</a:t>
            </a:r>
            <a:r>
              <a:rPr lang="en-US" sz="2000" i="1" dirty="0"/>
              <a:t> Computer Science 2:e86</a:t>
            </a:r>
            <a:r>
              <a:rPr lang="en-US" sz="2000" dirty="0"/>
              <a:t>. </a:t>
            </a:r>
            <a:r>
              <a:rPr lang="en-US" sz="2000" dirty="0">
                <a:hlinkClick r:id="rId3"/>
              </a:rPr>
              <a:t>https://</a:t>
            </a:r>
            <a:r>
              <a:rPr lang="en-US" sz="2000" dirty="0" err="1">
                <a:hlinkClick r:id="rId3"/>
              </a:rPr>
              <a:t>doi.org</a:t>
            </a:r>
            <a:r>
              <a:rPr lang="en-US" sz="2000" dirty="0">
                <a:hlinkClick r:id="rId3"/>
              </a:rPr>
              <a:t>/10.7717/peerj-cs.</a:t>
            </a:r>
            <a:r>
              <a:rPr lang="en-US" sz="2000" dirty="0" smtClean="0">
                <a:hlinkClick r:id="rId3"/>
              </a:rPr>
              <a:t>86  </a:t>
            </a:r>
            <a:endParaRPr lang="en-US" sz="2000" dirty="0"/>
          </a:p>
          <a:p>
            <a:pPr lvl="1"/>
            <a:r>
              <a:rPr lang="en-US" sz="2000" dirty="0" smtClean="0">
                <a:hlinkClick r:id="rId4"/>
              </a:rPr>
              <a:t>https</a:t>
            </a:r>
            <a:r>
              <a:rPr lang="en-US" sz="2000" dirty="0">
                <a:hlinkClick r:id="rId4"/>
              </a:rPr>
              <a:t>://www.software.ac.uk/resources/guides/epsrc-research-data-policy-and-</a:t>
            </a:r>
            <a:r>
              <a:rPr lang="en-US" sz="2000" dirty="0" smtClean="0">
                <a:hlinkClick r:id="rId4"/>
              </a:rPr>
              <a:t>software</a:t>
            </a:r>
            <a:endParaRPr lang="en-US" sz="2000" dirty="0"/>
          </a:p>
          <a:p>
            <a:pPr lvl="1"/>
            <a:r>
              <a:rPr lang="en-US" sz="2000" dirty="0">
                <a:hlinkClick r:id="rId5"/>
              </a:rPr>
              <a:t>https://guides.github.com/activities/citable-code</a:t>
            </a:r>
            <a:r>
              <a:rPr lang="en-US" sz="2000" dirty="0" smtClean="0">
                <a:hlinkClick r:id="rId5"/>
              </a:rPr>
              <a:t>/</a:t>
            </a:r>
            <a:r>
              <a:rPr lang="en-US" sz="2000" dirty="0" smtClean="0"/>
              <a:t> </a:t>
            </a:r>
          </a:p>
        </p:txBody>
      </p:sp>
    </p:spTree>
    <p:extLst>
      <p:ext uri="{BB962C8B-B14F-4D97-AF65-F5344CB8AC3E}">
        <p14:creationId xmlns:p14="http://schemas.microsoft.com/office/powerpoint/2010/main" val="15142936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5" y="537181"/>
            <a:ext cx="8686800" cy="1143000"/>
          </a:xfrm>
        </p:spPr>
        <p:txBody>
          <a:bodyPr>
            <a:normAutofit fontScale="90000"/>
          </a:bodyPr>
          <a:lstStyle/>
          <a:p>
            <a:pPr algn="l"/>
            <a:r>
              <a:rPr lang="en-US" dirty="0" smtClean="0"/>
              <a:t>Ten Simple Rules for Taking  Advantage of </a:t>
            </a:r>
            <a:r>
              <a:rPr lang="en-US" dirty="0" err="1" smtClean="0"/>
              <a:t>Git</a:t>
            </a:r>
            <a:r>
              <a:rPr lang="en-US" dirty="0" smtClean="0"/>
              <a:t> and</a:t>
            </a:r>
            <a:br>
              <a:rPr lang="en-US" dirty="0" smtClean="0"/>
            </a:br>
            <a:r>
              <a:rPr lang="en-US" dirty="0" err="1" smtClean="0"/>
              <a:t>GitHub</a:t>
            </a:r>
            <a:endParaRPr lang="en-US" dirty="0"/>
          </a:p>
        </p:txBody>
      </p:sp>
      <p:sp>
        <p:nvSpPr>
          <p:cNvPr id="5" name="Rectangle 4"/>
          <p:cNvSpPr/>
          <p:nvPr/>
        </p:nvSpPr>
        <p:spPr>
          <a:xfrm>
            <a:off x="-60475" y="6147786"/>
            <a:ext cx="6047619" cy="646331"/>
          </a:xfrm>
          <a:prstGeom prst="rect">
            <a:avLst/>
          </a:prstGeom>
        </p:spPr>
        <p:txBody>
          <a:bodyPr wrap="square">
            <a:spAutoFit/>
          </a:bodyPr>
          <a:lstStyle/>
          <a:p>
            <a:r>
              <a:rPr lang="en-US" dirty="0"/>
              <a:t>Published: July 14, 2016</a:t>
            </a:r>
          </a:p>
          <a:p>
            <a:r>
              <a:rPr lang="en-US" dirty="0">
                <a:hlinkClick r:id="rId3"/>
              </a:rPr>
              <a:t>http://dx.doi.org/10.1371/journal.pcbi.1004947</a:t>
            </a:r>
            <a:endParaRPr lang="en-US" dirty="0"/>
          </a:p>
        </p:txBody>
      </p:sp>
      <p:pic>
        <p:nvPicPr>
          <p:cNvPr id="7" name="Picture 6"/>
          <p:cNvPicPr>
            <a:picLocks noChangeAspect="1"/>
          </p:cNvPicPr>
          <p:nvPr/>
        </p:nvPicPr>
        <p:blipFill>
          <a:blip r:embed="rId4"/>
          <a:stretch>
            <a:fillRect/>
          </a:stretch>
        </p:blipFill>
        <p:spPr>
          <a:xfrm>
            <a:off x="2250810" y="846669"/>
            <a:ext cx="6893189" cy="5636385"/>
          </a:xfrm>
          <a:prstGeom prst="rect">
            <a:avLst/>
          </a:prstGeom>
        </p:spPr>
      </p:pic>
    </p:spTree>
    <p:extLst>
      <p:ext uri="{BB962C8B-B14F-4D97-AF65-F5344CB8AC3E}">
        <p14:creationId xmlns:p14="http://schemas.microsoft.com/office/powerpoint/2010/main" val="38202546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DU activities</a:t>
            </a:r>
            <a:endParaRPr lang="en-US" dirty="0"/>
          </a:p>
        </p:txBody>
      </p:sp>
      <p:sp>
        <p:nvSpPr>
          <p:cNvPr id="3" name="Content Placeholder 2"/>
          <p:cNvSpPr>
            <a:spLocks noGrp="1"/>
          </p:cNvSpPr>
          <p:nvPr>
            <p:ph idx="1"/>
          </p:nvPr>
        </p:nvSpPr>
        <p:spPr>
          <a:solidFill>
            <a:schemeClr val="bg2">
              <a:lumMod val="90000"/>
            </a:schemeClr>
          </a:solidFill>
          <a:ln>
            <a:solidFill>
              <a:srgbClr val="660066"/>
            </a:solidFill>
          </a:ln>
        </p:spPr>
        <p:txBody>
          <a:bodyPr>
            <a:normAutofit/>
          </a:bodyPr>
          <a:lstStyle/>
          <a:p>
            <a:r>
              <a:rPr lang="en-US" dirty="0" smtClean="0"/>
              <a:t>Extension of current data hosting solution</a:t>
            </a:r>
          </a:p>
          <a:p>
            <a:pPr lvl="1"/>
            <a:r>
              <a:rPr lang="en-US" dirty="0" smtClean="0"/>
              <a:t>Two new data center build</a:t>
            </a:r>
          </a:p>
          <a:p>
            <a:pPr lvl="1"/>
            <a:r>
              <a:rPr lang="en-US" dirty="0" smtClean="0"/>
              <a:t>Delays with hosting solution</a:t>
            </a:r>
          </a:p>
          <a:p>
            <a:pPr lvl="1"/>
            <a:r>
              <a:rPr lang="en-US" dirty="0" smtClean="0"/>
              <a:t>Expected: Early 2017</a:t>
            </a:r>
          </a:p>
          <a:p>
            <a:pPr lvl="1"/>
            <a:r>
              <a:rPr lang="en-US" dirty="0" smtClean="0"/>
              <a:t>Initial capacity 2/4PB</a:t>
            </a:r>
          </a:p>
          <a:p>
            <a:r>
              <a:rPr lang="en-US" dirty="0" smtClean="0"/>
              <a:t>New services </a:t>
            </a:r>
          </a:p>
          <a:p>
            <a:pPr lvl="1"/>
            <a:r>
              <a:rPr lang="en-US" dirty="0">
                <a:hlinkClick r:id="rId3"/>
              </a:rPr>
              <a:t>https://</a:t>
            </a:r>
            <a:r>
              <a:rPr lang="en-US" dirty="0" smtClean="0">
                <a:hlinkClick r:id="rId3"/>
              </a:rPr>
              <a:t>zendto.dur.ac.uk</a:t>
            </a:r>
            <a:r>
              <a:rPr lang="en-US" dirty="0" smtClean="0"/>
              <a:t> </a:t>
            </a:r>
          </a:p>
          <a:p>
            <a:pPr lvl="1"/>
            <a:r>
              <a:rPr lang="en-US" dirty="0" smtClean="0"/>
              <a:t>Preparation </a:t>
            </a:r>
            <a:r>
              <a:rPr lang="en-US" dirty="0" err="1" smtClean="0"/>
              <a:t>GitHub</a:t>
            </a:r>
            <a:r>
              <a:rPr lang="en-US" dirty="0" smtClean="0"/>
              <a:t> Enterprise for Academics</a:t>
            </a:r>
          </a:p>
          <a:p>
            <a:endParaRPr lang="en-US" dirty="0" smtClean="0"/>
          </a:p>
        </p:txBody>
      </p:sp>
    </p:spTree>
    <p:extLst>
      <p:ext uri="{BB962C8B-B14F-4D97-AF65-F5344CB8AC3E}">
        <p14:creationId xmlns:p14="http://schemas.microsoft.com/office/powerpoint/2010/main" val="22461422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Issues</a:t>
            </a:r>
            <a:endParaRPr lang="en-US" dirty="0"/>
          </a:p>
        </p:txBody>
      </p:sp>
      <p:sp>
        <p:nvSpPr>
          <p:cNvPr id="3" name="Content Placeholder 2"/>
          <p:cNvSpPr>
            <a:spLocks noGrp="1"/>
          </p:cNvSpPr>
          <p:nvPr>
            <p:ph idx="1"/>
          </p:nvPr>
        </p:nvSpPr>
        <p:spPr>
          <a:solidFill>
            <a:schemeClr val="bg2">
              <a:lumMod val="90000"/>
            </a:schemeClr>
          </a:solidFill>
          <a:ln>
            <a:solidFill>
              <a:srgbClr val="660066"/>
            </a:solidFill>
          </a:ln>
        </p:spPr>
        <p:txBody>
          <a:bodyPr>
            <a:normAutofit fontScale="92500" lnSpcReduction="10000"/>
          </a:bodyPr>
          <a:lstStyle/>
          <a:p>
            <a:r>
              <a:rPr lang="en-US" dirty="0" smtClean="0"/>
              <a:t>Best practices in your communities</a:t>
            </a:r>
          </a:p>
          <a:p>
            <a:pPr lvl="1"/>
            <a:r>
              <a:rPr lang="en-US" dirty="0" smtClean="0"/>
              <a:t>none digital data</a:t>
            </a:r>
          </a:p>
          <a:p>
            <a:r>
              <a:rPr lang="en-US" dirty="0" smtClean="0"/>
              <a:t>New University IPR Policy developed</a:t>
            </a:r>
          </a:p>
          <a:p>
            <a:pPr lvl="1"/>
            <a:r>
              <a:rPr lang="en-US" dirty="0" smtClean="0"/>
              <a:t>Data licensing and ownership</a:t>
            </a:r>
            <a:endParaRPr lang="en-US" dirty="0"/>
          </a:p>
          <a:p>
            <a:r>
              <a:rPr lang="en-US" dirty="0"/>
              <a:t>Long term </a:t>
            </a:r>
            <a:r>
              <a:rPr lang="en-US" dirty="0" smtClean="0"/>
              <a:t>sustainability</a:t>
            </a:r>
          </a:p>
          <a:p>
            <a:pPr lvl="1"/>
            <a:r>
              <a:rPr lang="en-US" dirty="0" smtClean="0"/>
              <a:t>Cost per archival storage</a:t>
            </a:r>
          </a:p>
          <a:p>
            <a:r>
              <a:rPr lang="en-US" dirty="0" smtClean="0"/>
              <a:t>EPSRC policy include PhD students</a:t>
            </a:r>
          </a:p>
          <a:p>
            <a:r>
              <a:rPr lang="en-US" dirty="0" smtClean="0"/>
              <a:t>RCUK Concordat on Open Research Data</a:t>
            </a:r>
          </a:p>
          <a:p>
            <a:pPr lvl="1"/>
            <a:r>
              <a:rPr lang="en-US" dirty="0">
                <a:hlinkClick r:id="rId3"/>
              </a:rPr>
              <a:t>http://www.rcuk.ac.uk/media/news/160728</a:t>
            </a:r>
            <a:r>
              <a:rPr lang="en-US" dirty="0" smtClean="0">
                <a:hlinkClick r:id="rId3"/>
              </a:rPr>
              <a:t>/</a:t>
            </a:r>
            <a:r>
              <a:rPr lang="en-US" dirty="0" smtClean="0"/>
              <a:t> </a:t>
            </a:r>
          </a:p>
        </p:txBody>
      </p:sp>
    </p:spTree>
    <p:extLst>
      <p:ext uri="{BB962C8B-B14F-4D97-AF65-F5344CB8AC3E}">
        <p14:creationId xmlns:p14="http://schemas.microsoft.com/office/powerpoint/2010/main" val="2076396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3493"/>
            <a:ext cx="8229600" cy="1143000"/>
          </a:xfrm>
        </p:spPr>
        <p:txBody>
          <a:bodyPr>
            <a:normAutofit fontScale="90000"/>
          </a:bodyPr>
          <a:lstStyle/>
          <a:p>
            <a:r>
              <a:rPr lang="en-US" dirty="0"/>
              <a:t>Summary or What does EPSRC want you to do with your data</a:t>
            </a:r>
            <a:br>
              <a:rPr lang="en-US" dirty="0"/>
            </a:br>
            <a:endParaRPr lang="en-US" dirty="0"/>
          </a:p>
        </p:txBody>
      </p:sp>
      <p:sp>
        <p:nvSpPr>
          <p:cNvPr id="3" name="Content Placeholder 2"/>
          <p:cNvSpPr>
            <a:spLocks noGrp="1"/>
          </p:cNvSpPr>
          <p:nvPr>
            <p:ph idx="1"/>
          </p:nvPr>
        </p:nvSpPr>
        <p:spPr>
          <a:solidFill>
            <a:schemeClr val="bg2">
              <a:lumMod val="90000"/>
            </a:schemeClr>
          </a:solidFill>
          <a:ln>
            <a:solidFill>
              <a:srgbClr val="660066"/>
            </a:solidFill>
          </a:ln>
        </p:spPr>
        <p:txBody>
          <a:bodyPr>
            <a:normAutofit fontScale="92500"/>
          </a:bodyPr>
          <a:lstStyle/>
          <a:p>
            <a:r>
              <a:rPr lang="en-US" dirty="0" smtClean="0"/>
              <a:t>All publication (after 1</a:t>
            </a:r>
            <a:r>
              <a:rPr lang="en-US" baseline="30000" dirty="0" smtClean="0"/>
              <a:t>st</a:t>
            </a:r>
            <a:r>
              <a:rPr lang="en-US" dirty="0" smtClean="0"/>
              <a:t> may 2015) include data access statement (or explained restrictions)</a:t>
            </a:r>
          </a:p>
          <a:p>
            <a:r>
              <a:rPr lang="en-US" dirty="0" smtClean="0"/>
              <a:t>Data stored for 10 years from the last request</a:t>
            </a:r>
          </a:p>
          <a:p>
            <a:r>
              <a:rPr lang="en-US" dirty="0" smtClean="0"/>
              <a:t>Making data freely and openly available</a:t>
            </a:r>
          </a:p>
          <a:p>
            <a:pPr lvl="1"/>
            <a:r>
              <a:rPr lang="en-US" dirty="0" smtClean="0"/>
              <a:t>Cited with DOI</a:t>
            </a:r>
          </a:p>
          <a:p>
            <a:pPr lvl="1"/>
            <a:r>
              <a:rPr lang="en-US" dirty="0" smtClean="0"/>
              <a:t>Accompanied with rich metadata (why, what, how)</a:t>
            </a:r>
          </a:p>
          <a:p>
            <a:pPr lvl="1"/>
            <a:r>
              <a:rPr lang="en-US" b="1" dirty="0" smtClean="0"/>
              <a:t>Exemptions</a:t>
            </a:r>
            <a:r>
              <a:rPr lang="en-US" dirty="0" smtClean="0"/>
              <a:t>: personal sensitive data, embargo for IPR and commercially sensitive data, not possible cost-effective </a:t>
            </a:r>
          </a:p>
          <a:p>
            <a:pPr lvl="1"/>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35995284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3493"/>
            <a:ext cx="8229600" cy="1143000"/>
          </a:xfrm>
        </p:spPr>
        <p:txBody>
          <a:bodyPr>
            <a:normAutofit/>
          </a:bodyPr>
          <a:lstStyle/>
          <a:p>
            <a:r>
              <a:rPr lang="en-US" dirty="0">
                <a:hlinkClick r:id="rId3"/>
              </a:rPr>
              <a:t>http://govote.at/</a:t>
            </a:r>
            <a:r>
              <a:rPr lang="en-US" dirty="0" smtClean="0">
                <a:hlinkClick r:id="rId3"/>
              </a:rPr>
              <a:t>34d1a2</a:t>
            </a:r>
            <a:r>
              <a:rPr lang="en-US" dirty="0" smtClean="0"/>
              <a:t> </a:t>
            </a:r>
            <a:endParaRPr lang="en-US" dirty="0"/>
          </a:p>
        </p:txBody>
      </p:sp>
      <p:sp>
        <p:nvSpPr>
          <p:cNvPr id="3" name="Content Placeholder 2"/>
          <p:cNvSpPr>
            <a:spLocks noGrp="1"/>
          </p:cNvSpPr>
          <p:nvPr>
            <p:ph idx="1"/>
          </p:nvPr>
        </p:nvSpPr>
        <p:spPr>
          <a:solidFill>
            <a:schemeClr val="bg2">
              <a:lumMod val="90000"/>
            </a:schemeClr>
          </a:solidFill>
          <a:ln>
            <a:solidFill>
              <a:srgbClr val="660066"/>
            </a:solidFill>
          </a:ln>
        </p:spPr>
        <p:txBody>
          <a:bodyPr>
            <a:normAutofit/>
          </a:bodyPr>
          <a:lstStyle/>
          <a:p>
            <a:r>
              <a:rPr lang="en-US" dirty="0" smtClean="0"/>
              <a:t>Your </a:t>
            </a:r>
            <a:r>
              <a:rPr lang="en-US" dirty="0" smtClean="0"/>
              <a:t>research data storage </a:t>
            </a:r>
            <a:r>
              <a:rPr lang="en-US" dirty="0" smtClean="0"/>
              <a:t>requirements</a:t>
            </a:r>
          </a:p>
          <a:p>
            <a:r>
              <a:rPr lang="en-US" dirty="0" smtClean="0"/>
              <a:t>Your current research data storage practices </a:t>
            </a:r>
            <a:endParaRPr lang="en-US" dirty="0" smtClean="0"/>
          </a:p>
          <a:p>
            <a:pPr marL="0" indent="0">
              <a:buNone/>
            </a:pPr>
            <a:endParaRPr lang="en-US" dirty="0" smtClean="0"/>
          </a:p>
          <a:p>
            <a:pPr lvl="1"/>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40122555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EPSRC requirements challenges</a:t>
            </a:r>
            <a:endParaRPr lang="en-US" dirty="0"/>
          </a:p>
        </p:txBody>
      </p:sp>
      <p:sp>
        <p:nvSpPr>
          <p:cNvPr id="3" name="Content Placeholder 2"/>
          <p:cNvSpPr>
            <a:spLocks noGrp="1"/>
          </p:cNvSpPr>
          <p:nvPr>
            <p:ph idx="1"/>
          </p:nvPr>
        </p:nvSpPr>
        <p:spPr>
          <a:xfrm>
            <a:off x="457200" y="1600200"/>
            <a:ext cx="8229600" cy="4762997"/>
          </a:xfrm>
          <a:solidFill>
            <a:schemeClr val="bg2">
              <a:lumMod val="90000"/>
            </a:schemeClr>
          </a:solidFill>
          <a:ln>
            <a:solidFill>
              <a:srgbClr val="660066"/>
            </a:solidFill>
          </a:ln>
        </p:spPr>
        <p:txBody>
          <a:bodyPr>
            <a:normAutofit fontScale="85000" lnSpcReduction="20000"/>
          </a:bodyPr>
          <a:lstStyle/>
          <a:p>
            <a:r>
              <a:rPr lang="en-US" dirty="0" smtClean="0"/>
              <a:t>Does it cover all produced data? </a:t>
            </a:r>
          </a:p>
          <a:p>
            <a:r>
              <a:rPr lang="en-US" dirty="0" smtClean="0"/>
              <a:t>My </a:t>
            </a:r>
            <a:r>
              <a:rPr lang="en-US" dirty="0"/>
              <a:t>project has started before 1</a:t>
            </a:r>
            <a:r>
              <a:rPr lang="en-US" baseline="30000" dirty="0"/>
              <a:t>st</a:t>
            </a:r>
            <a:r>
              <a:rPr lang="en-US" dirty="0"/>
              <a:t> May 2015 </a:t>
            </a:r>
            <a:r>
              <a:rPr lang="en-US" dirty="0" smtClean="0"/>
              <a:t>…. </a:t>
            </a:r>
            <a:r>
              <a:rPr lang="en-US" dirty="0"/>
              <a:t>Do I need to report on data generated so far</a:t>
            </a:r>
            <a:r>
              <a:rPr lang="en-US" dirty="0" smtClean="0"/>
              <a:t>?</a:t>
            </a:r>
          </a:p>
          <a:p>
            <a:r>
              <a:rPr lang="en-US" dirty="0" smtClean="0"/>
              <a:t>Which metadata standard should I use?</a:t>
            </a:r>
          </a:p>
          <a:p>
            <a:r>
              <a:rPr lang="en-US" dirty="0" smtClean="0"/>
              <a:t>Should access to data be open?</a:t>
            </a:r>
          </a:p>
          <a:p>
            <a:r>
              <a:rPr lang="en-US" dirty="0" smtClean="0"/>
              <a:t>We collaborate with national/worldwide partners …. Who owns/is responsible for the data?</a:t>
            </a:r>
          </a:p>
          <a:p>
            <a:r>
              <a:rPr lang="en-US" dirty="0" smtClean="0"/>
              <a:t>Where is long-term archival storage for my data?</a:t>
            </a:r>
          </a:p>
          <a:p>
            <a:r>
              <a:rPr lang="en-US" dirty="0" smtClean="0"/>
              <a:t>Is research software considered as data?</a:t>
            </a:r>
          </a:p>
          <a:p>
            <a:r>
              <a:rPr lang="en-US" dirty="0" smtClean="0"/>
              <a:t>What about the cost?</a:t>
            </a:r>
          </a:p>
          <a:p>
            <a:r>
              <a:rPr lang="en-US" dirty="0"/>
              <a:t>What </a:t>
            </a:r>
            <a:r>
              <a:rPr lang="en-US" dirty="0" smtClean="0"/>
              <a:t>happens </a:t>
            </a:r>
            <a:r>
              <a:rPr lang="en-US" dirty="0"/>
              <a:t>if I </a:t>
            </a:r>
            <a:r>
              <a:rPr lang="en-US" dirty="0" smtClean="0"/>
              <a:t>fail </a:t>
            </a:r>
            <a:r>
              <a:rPr lang="en-US" dirty="0"/>
              <a:t>to comply</a:t>
            </a:r>
            <a:r>
              <a:rPr lang="en-US" dirty="0" smtClean="0"/>
              <a:t>? </a:t>
            </a:r>
          </a:p>
          <a:p>
            <a:endParaRPr lang="en-US" dirty="0" smtClean="0"/>
          </a:p>
        </p:txBody>
      </p:sp>
    </p:spTree>
    <p:extLst>
      <p:ext uri="{BB962C8B-B14F-4D97-AF65-F5344CB8AC3E}">
        <p14:creationId xmlns:p14="http://schemas.microsoft.com/office/powerpoint/2010/main" val="1996582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4200"/>
            <a:ext cx="8229600" cy="4762997"/>
          </a:xfrm>
          <a:solidFill>
            <a:schemeClr val="bg2">
              <a:lumMod val="90000"/>
            </a:schemeClr>
          </a:solidFill>
          <a:ln>
            <a:solidFill>
              <a:srgbClr val="660066"/>
            </a:solidFill>
          </a:ln>
        </p:spPr>
        <p:txBody>
          <a:bodyPr>
            <a:normAutofit fontScale="92500"/>
          </a:bodyPr>
          <a:lstStyle/>
          <a:p>
            <a:r>
              <a:rPr lang="en-US" dirty="0" smtClean="0"/>
              <a:t>Introduced 1</a:t>
            </a:r>
            <a:r>
              <a:rPr lang="en-US" baseline="30000" dirty="0" smtClean="0"/>
              <a:t>st</a:t>
            </a:r>
            <a:r>
              <a:rPr lang="en-US" dirty="0" smtClean="0"/>
              <a:t> May 2015</a:t>
            </a:r>
          </a:p>
          <a:p>
            <a:r>
              <a:rPr lang="en-US" dirty="0" smtClean="0"/>
              <a:t>Based on  Research Council UK data principles</a:t>
            </a:r>
          </a:p>
          <a:p>
            <a:pPr lvl="1"/>
            <a:r>
              <a:rPr lang="en-US" dirty="0">
                <a:hlinkClick r:id="rId3"/>
              </a:rPr>
              <a:t>http://www.rcuk.ac.uk/research/datapolicy</a:t>
            </a:r>
            <a:r>
              <a:rPr lang="en-US" dirty="0" smtClean="0">
                <a:hlinkClick r:id="rId3"/>
              </a:rPr>
              <a:t>/</a:t>
            </a:r>
            <a:r>
              <a:rPr lang="en-US" dirty="0" smtClean="0"/>
              <a:t>  </a:t>
            </a:r>
          </a:p>
          <a:p>
            <a:r>
              <a:rPr lang="en-US" dirty="0" smtClean="0"/>
              <a:t>Motivated</a:t>
            </a:r>
          </a:p>
          <a:p>
            <a:pPr lvl="1"/>
            <a:r>
              <a:rPr lang="en-US" dirty="0" smtClean="0"/>
              <a:t>To reinforce the integrity, transparency and robustness of the research findings</a:t>
            </a:r>
          </a:p>
          <a:p>
            <a:pPr lvl="1"/>
            <a:r>
              <a:rPr lang="en-US" dirty="0" smtClean="0"/>
              <a:t>To increase data potential value through aggregation</a:t>
            </a:r>
          </a:p>
          <a:p>
            <a:pPr lvl="1"/>
            <a:r>
              <a:rPr lang="en-US" dirty="0" smtClean="0"/>
              <a:t>To enable new research questions to be addressed</a:t>
            </a:r>
          </a:p>
          <a:p>
            <a:pPr lvl="1"/>
            <a:r>
              <a:rPr lang="en-US" dirty="0" smtClean="0"/>
              <a:t>To support the wider exploitation of data</a:t>
            </a:r>
          </a:p>
          <a:p>
            <a:endParaRPr lang="en-US" dirty="0" smtClean="0"/>
          </a:p>
        </p:txBody>
      </p:sp>
      <p:sp>
        <p:nvSpPr>
          <p:cNvPr id="4" name="Title 3"/>
          <p:cNvSpPr>
            <a:spLocks noGrp="1"/>
          </p:cNvSpPr>
          <p:nvPr>
            <p:ph type="title"/>
          </p:nvPr>
        </p:nvSpPr>
        <p:spPr/>
        <p:txBody>
          <a:bodyPr>
            <a:normAutofit fontScale="90000"/>
          </a:bodyPr>
          <a:lstStyle/>
          <a:p>
            <a:r>
              <a:rPr lang="en-US" dirty="0" smtClean="0"/>
              <a:t>EPSRC Policy Framework on research data</a:t>
            </a:r>
            <a:endParaRPr lang="en-US" dirty="0"/>
          </a:p>
        </p:txBody>
      </p:sp>
      <p:pic>
        <p:nvPicPr>
          <p:cNvPr id="6" name="Picture 5"/>
          <p:cNvPicPr>
            <a:picLocks noChangeAspect="1"/>
          </p:cNvPicPr>
          <p:nvPr/>
        </p:nvPicPr>
        <p:blipFill>
          <a:blip r:embed="rId4"/>
          <a:stretch>
            <a:fillRect/>
          </a:stretch>
        </p:blipFill>
        <p:spPr>
          <a:xfrm>
            <a:off x="6826256" y="813241"/>
            <a:ext cx="2261809" cy="16963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82505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863"/>
            <a:ext cx="8229600" cy="1143000"/>
          </a:xfrm>
        </p:spPr>
        <p:txBody>
          <a:bodyPr/>
          <a:lstStyle/>
          <a:p>
            <a:r>
              <a:rPr lang="en-US" dirty="0" smtClean="0"/>
              <a:t>Data Stories</a:t>
            </a:r>
            <a:endParaRPr lang="en-US" dirty="0"/>
          </a:p>
        </p:txBody>
      </p:sp>
      <p:pic>
        <p:nvPicPr>
          <p:cNvPr id="4" name="Content Placeholder 3" descr="Screen Shot 2016-10-17 at 13.35.29.png"/>
          <p:cNvPicPr>
            <a:picLocks noGrp="1" noChangeAspect="1"/>
          </p:cNvPicPr>
          <p:nvPr>
            <p:ph idx="1"/>
          </p:nvPr>
        </p:nvPicPr>
        <p:blipFill>
          <a:blip r:embed="rId3">
            <a:extLst>
              <a:ext uri="{28A0092B-C50C-407E-A947-70E740481C1C}">
                <a14:useLocalDpi xmlns:a14="http://schemas.microsoft.com/office/drawing/2010/main" val="0"/>
              </a:ext>
            </a:extLst>
          </a:blip>
          <a:srcRect l="-48645" r="-48645"/>
          <a:stretch>
            <a:fillRect/>
          </a:stretch>
        </p:blipFill>
        <p:spPr>
          <a:xfrm rot="1227904">
            <a:off x="1399434" y="1663753"/>
            <a:ext cx="9455800" cy="5200326"/>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336247" y="1601562"/>
            <a:ext cx="3349300" cy="4525963"/>
          </a:xfrm>
          <a:prstGeom prst="rect">
            <a:avLst/>
          </a:prstGeom>
          <a:solidFill>
            <a:schemeClr val="bg2">
              <a:lumMod val="90000"/>
            </a:schemeClr>
          </a:solidFill>
          <a:ln>
            <a:solidFill>
              <a:srgbClr val="660066"/>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XRCT Data</a:t>
            </a:r>
          </a:p>
          <a:p>
            <a:pPr lvl="1"/>
            <a:r>
              <a:rPr lang="en-US" dirty="0" smtClean="0"/>
              <a:t>Single 3D data volume up to 24h</a:t>
            </a:r>
            <a:endParaRPr lang="en-US" dirty="0"/>
          </a:p>
          <a:p>
            <a:pPr lvl="1"/>
            <a:r>
              <a:rPr lang="en-US" dirty="0" smtClean="0"/>
              <a:t>Several sample scans up 100GB</a:t>
            </a:r>
          </a:p>
          <a:p>
            <a:pPr lvl="1"/>
            <a:r>
              <a:rPr lang="en-US" dirty="0" smtClean="0"/>
              <a:t>Subsequent  </a:t>
            </a:r>
            <a:r>
              <a:rPr lang="en-US" dirty="0"/>
              <a:t>c</a:t>
            </a:r>
            <a:r>
              <a:rPr lang="en-US" dirty="0" smtClean="0"/>
              <a:t>omputational </a:t>
            </a:r>
            <a:r>
              <a:rPr lang="en-US" dirty="0"/>
              <a:t>i</a:t>
            </a:r>
            <a:r>
              <a:rPr lang="en-US" dirty="0" smtClean="0"/>
              <a:t>ntensive data analysis</a:t>
            </a:r>
          </a:p>
          <a:p>
            <a:pPr lvl="1"/>
            <a:r>
              <a:rPr lang="en-US" dirty="0" smtClean="0"/>
              <a:t>One NERC fellowship 0.5PB</a:t>
            </a:r>
          </a:p>
        </p:txBody>
      </p:sp>
    </p:spTree>
    <p:extLst>
      <p:ext uri="{BB962C8B-B14F-4D97-AF65-F5344CB8AC3E}">
        <p14:creationId xmlns:p14="http://schemas.microsoft.com/office/powerpoint/2010/main" val="30215255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EPSRC policy scope</a:t>
            </a:r>
            <a:endParaRPr lang="en-US" dirty="0"/>
          </a:p>
        </p:txBody>
      </p:sp>
      <p:sp>
        <p:nvSpPr>
          <p:cNvPr id="3" name="Content Placeholder 2"/>
          <p:cNvSpPr>
            <a:spLocks noGrp="1"/>
          </p:cNvSpPr>
          <p:nvPr>
            <p:ph idx="1"/>
          </p:nvPr>
        </p:nvSpPr>
        <p:spPr>
          <a:xfrm>
            <a:off x="457200" y="1411060"/>
            <a:ext cx="8229600" cy="2194741"/>
          </a:xfrm>
          <a:solidFill>
            <a:schemeClr val="bg2">
              <a:lumMod val="90000"/>
            </a:schemeClr>
          </a:solidFill>
          <a:ln>
            <a:solidFill>
              <a:srgbClr val="660066"/>
            </a:solidFill>
          </a:ln>
        </p:spPr>
        <p:txBody>
          <a:bodyPr>
            <a:normAutofit/>
          </a:bodyPr>
          <a:lstStyle/>
          <a:p>
            <a:pPr marL="0" indent="0" algn="ctr">
              <a:buNone/>
            </a:pPr>
            <a:r>
              <a:rPr lang="en-US" b="1" dirty="0" smtClean="0"/>
              <a:t>“Research </a:t>
            </a:r>
            <a:r>
              <a:rPr lang="en-US" b="1" dirty="0"/>
              <a:t>data</a:t>
            </a:r>
            <a:r>
              <a:rPr lang="en-US" dirty="0"/>
              <a:t> is defined as </a:t>
            </a:r>
            <a:r>
              <a:rPr lang="en-US" b="1" dirty="0"/>
              <a:t>recorded factual material </a:t>
            </a:r>
            <a:r>
              <a:rPr lang="en-US" b="1" dirty="0">
                <a:solidFill>
                  <a:srgbClr val="660066"/>
                </a:solidFill>
              </a:rPr>
              <a:t>commonly retained </a:t>
            </a:r>
            <a:r>
              <a:rPr lang="en-US" b="1" dirty="0"/>
              <a:t>by and accepted in the scientific community as necessary </a:t>
            </a:r>
            <a:r>
              <a:rPr lang="en-US" b="1" dirty="0">
                <a:solidFill>
                  <a:srgbClr val="660066"/>
                </a:solidFill>
              </a:rPr>
              <a:t>to validate</a:t>
            </a:r>
            <a:r>
              <a:rPr lang="en-US" b="1" dirty="0"/>
              <a:t> research </a:t>
            </a:r>
            <a:r>
              <a:rPr lang="en-US" b="1" dirty="0">
                <a:solidFill>
                  <a:srgbClr val="660066"/>
                </a:solidFill>
              </a:rPr>
              <a:t>findings</a:t>
            </a:r>
            <a:r>
              <a:rPr lang="en-US" dirty="0"/>
              <a:t>; </a:t>
            </a:r>
            <a:r>
              <a:rPr lang="en-US" dirty="0" smtClean="0"/>
              <a:t>…”</a:t>
            </a:r>
          </a:p>
        </p:txBody>
      </p:sp>
      <p:sp>
        <p:nvSpPr>
          <p:cNvPr id="4" name="Rectangle 3"/>
          <p:cNvSpPr/>
          <p:nvPr/>
        </p:nvSpPr>
        <p:spPr>
          <a:xfrm>
            <a:off x="457199" y="3626296"/>
            <a:ext cx="6574561" cy="369332"/>
          </a:xfrm>
          <a:prstGeom prst="rect">
            <a:avLst/>
          </a:prstGeom>
        </p:spPr>
        <p:txBody>
          <a:bodyPr wrap="square">
            <a:spAutoFit/>
          </a:bodyPr>
          <a:lstStyle/>
          <a:p>
            <a:r>
              <a:rPr lang="en-US" dirty="0">
                <a:hlinkClick r:id="rId2"/>
              </a:rPr>
              <a:t>http://www.epsrc.ac.uk/about/standards/researchdata/scope</a:t>
            </a:r>
            <a:r>
              <a:rPr lang="en-US" dirty="0" smtClean="0">
                <a:hlinkClick r:id="rId2"/>
              </a:rPr>
              <a:t>/</a:t>
            </a:r>
            <a:r>
              <a:rPr lang="en-US" dirty="0" smtClean="0"/>
              <a:t> </a:t>
            </a:r>
            <a:endParaRPr lang="en-US" dirty="0"/>
          </a:p>
        </p:txBody>
      </p:sp>
      <p:sp>
        <p:nvSpPr>
          <p:cNvPr id="6" name="Content Placeholder 2"/>
          <p:cNvSpPr txBox="1">
            <a:spLocks/>
          </p:cNvSpPr>
          <p:nvPr/>
        </p:nvSpPr>
        <p:spPr>
          <a:xfrm>
            <a:off x="457200" y="4130355"/>
            <a:ext cx="8229600" cy="2194741"/>
          </a:xfrm>
          <a:prstGeom prst="rect">
            <a:avLst/>
          </a:prstGeom>
          <a:solidFill>
            <a:schemeClr val="bg2">
              <a:lumMod val="90000"/>
            </a:schemeClr>
          </a:solidFill>
          <a:ln>
            <a:solidFill>
              <a:srgbClr val="660066"/>
            </a:solidFill>
          </a:ln>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smtClean="0"/>
              <a:t>“</a:t>
            </a:r>
            <a:r>
              <a:rPr lang="en-US" dirty="0"/>
              <a:t>It is accepted that there may be cases in which </a:t>
            </a:r>
            <a:r>
              <a:rPr lang="en-US" b="1" dirty="0"/>
              <a:t>it may not be </a:t>
            </a:r>
            <a:r>
              <a:rPr lang="en-US" b="1" dirty="0">
                <a:solidFill>
                  <a:srgbClr val="660066"/>
                </a:solidFill>
              </a:rPr>
              <a:t>possible or cost effective to preserve research </a:t>
            </a:r>
            <a:r>
              <a:rPr lang="en-US" b="1" dirty="0" smtClean="0">
                <a:solidFill>
                  <a:srgbClr val="660066"/>
                </a:solidFill>
              </a:rPr>
              <a:t>data</a:t>
            </a:r>
            <a:r>
              <a:rPr lang="en-US" dirty="0" smtClean="0"/>
              <a:t>… </a:t>
            </a:r>
            <a:r>
              <a:rPr lang="en-US" dirty="0"/>
              <a:t>Provided that the ability to validate published research findings is </a:t>
            </a:r>
            <a:r>
              <a:rPr lang="en-US" b="1" dirty="0">
                <a:solidFill>
                  <a:srgbClr val="660066"/>
                </a:solidFill>
              </a:rPr>
              <a:t>not fundamentally compromised</a:t>
            </a:r>
            <a:r>
              <a:rPr lang="en-US" dirty="0"/>
              <a:t>, a deliberate decision to </a:t>
            </a:r>
            <a:r>
              <a:rPr lang="en-US" b="1" dirty="0">
                <a:solidFill>
                  <a:srgbClr val="660066"/>
                </a:solidFill>
              </a:rPr>
              <a:t>dispose of research data</a:t>
            </a:r>
            <a:r>
              <a:rPr lang="en-US" dirty="0">
                <a:solidFill>
                  <a:srgbClr val="660066"/>
                </a:solidFill>
              </a:rPr>
              <a:t> </a:t>
            </a:r>
            <a:r>
              <a:rPr lang="en-US" dirty="0"/>
              <a:t>at an appropriate time is acceptable in these cases </a:t>
            </a:r>
            <a:r>
              <a:rPr lang="en-US" dirty="0" smtClean="0"/>
              <a:t>”</a:t>
            </a:r>
          </a:p>
        </p:txBody>
      </p:sp>
      <p:sp>
        <p:nvSpPr>
          <p:cNvPr id="7" name="TextBox 6"/>
          <p:cNvSpPr txBox="1"/>
          <p:nvPr/>
        </p:nvSpPr>
        <p:spPr>
          <a:xfrm>
            <a:off x="127095" y="6439460"/>
            <a:ext cx="9097362" cy="307777"/>
          </a:xfrm>
          <a:prstGeom prst="rect">
            <a:avLst/>
          </a:prstGeom>
          <a:noFill/>
        </p:spPr>
        <p:txBody>
          <a:bodyPr wrap="none" rtlCol="0">
            <a:spAutoFit/>
          </a:bodyPr>
          <a:lstStyle/>
          <a:p>
            <a:r>
              <a:rPr lang="en-US" sz="1400" dirty="0"/>
              <a:t>C</a:t>
            </a:r>
            <a:r>
              <a:rPr lang="en-US" sz="1400" dirty="0" smtClean="0"/>
              <a:t>larification VII - </a:t>
            </a:r>
            <a:r>
              <a:rPr lang="en-US" sz="1400" dirty="0" smtClean="0">
                <a:hlinkClick r:id="rId3"/>
              </a:rPr>
              <a:t>http</a:t>
            </a:r>
            <a:r>
              <a:rPr lang="en-US" sz="1400" dirty="0">
                <a:hlinkClick r:id="rId3"/>
              </a:rPr>
              <a:t>://www.epsrc.ac.uk/files/aboutus/standards/clarificationsofexpectationsresearchdatamanagement</a:t>
            </a:r>
            <a:r>
              <a:rPr lang="en-US" sz="1400" dirty="0" smtClean="0">
                <a:hlinkClick r:id="rId3"/>
              </a:rPr>
              <a:t>/</a:t>
            </a:r>
            <a:endParaRPr lang="en-US" sz="1400" dirty="0"/>
          </a:p>
        </p:txBody>
      </p:sp>
    </p:spTree>
    <p:extLst>
      <p:ext uri="{BB962C8B-B14F-4D97-AF65-F5344CB8AC3E}">
        <p14:creationId xmlns:p14="http://schemas.microsoft.com/office/powerpoint/2010/main" val="23684450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EPSRC policy key principles</a:t>
            </a:r>
            <a:endParaRPr lang="en-US" dirty="0"/>
          </a:p>
        </p:txBody>
      </p:sp>
      <p:sp>
        <p:nvSpPr>
          <p:cNvPr id="3" name="Content Placeholder 2"/>
          <p:cNvSpPr>
            <a:spLocks noGrp="1"/>
          </p:cNvSpPr>
          <p:nvPr>
            <p:ph idx="1"/>
          </p:nvPr>
        </p:nvSpPr>
        <p:spPr>
          <a:solidFill>
            <a:schemeClr val="bg2">
              <a:lumMod val="90000"/>
            </a:schemeClr>
          </a:solidFill>
          <a:ln>
            <a:solidFill>
              <a:srgbClr val="660066"/>
            </a:solidFill>
          </a:ln>
        </p:spPr>
        <p:txBody>
          <a:bodyPr>
            <a:normAutofit fontScale="92500" lnSpcReduction="20000"/>
          </a:bodyPr>
          <a:lstStyle/>
          <a:p>
            <a:pPr marL="0" indent="0">
              <a:buNone/>
            </a:pPr>
            <a:r>
              <a:rPr lang="en-US" dirty="0" smtClean="0"/>
              <a:t>“… research </a:t>
            </a:r>
            <a:r>
              <a:rPr lang="en-US" dirty="0"/>
              <a:t>data </a:t>
            </a:r>
            <a:r>
              <a:rPr lang="en-US" dirty="0" smtClean="0"/>
              <a:t>… should </a:t>
            </a:r>
            <a:r>
              <a:rPr lang="en-US" dirty="0"/>
              <a:t>be made </a:t>
            </a:r>
            <a:r>
              <a:rPr lang="en-US" b="1" dirty="0">
                <a:solidFill>
                  <a:srgbClr val="660066"/>
                </a:solidFill>
              </a:rPr>
              <a:t>freely and openly available</a:t>
            </a:r>
            <a:r>
              <a:rPr lang="en-US" dirty="0"/>
              <a:t> with as few restrictions as possible in a timely and </a:t>
            </a:r>
            <a:r>
              <a:rPr lang="en-US" b="1" dirty="0">
                <a:solidFill>
                  <a:srgbClr val="660066"/>
                </a:solidFill>
              </a:rPr>
              <a:t>responsible </a:t>
            </a:r>
            <a:r>
              <a:rPr lang="en-US" b="1" dirty="0" smtClean="0">
                <a:solidFill>
                  <a:srgbClr val="660066"/>
                </a:solidFill>
              </a:rPr>
              <a:t>manner</a:t>
            </a:r>
            <a:r>
              <a:rPr lang="en-US" dirty="0" smtClean="0"/>
              <a:t>. ”</a:t>
            </a:r>
          </a:p>
          <a:p>
            <a:pPr marL="0" indent="0">
              <a:buNone/>
            </a:pPr>
            <a:endParaRPr lang="en-US" dirty="0"/>
          </a:p>
          <a:p>
            <a:pPr marL="0" indent="0">
              <a:buNone/>
            </a:pPr>
            <a:r>
              <a:rPr lang="en-US" dirty="0" smtClean="0"/>
              <a:t>“… </a:t>
            </a:r>
            <a:r>
              <a:rPr lang="en-US" dirty="0"/>
              <a:t>there are legal, ethical and commercial </a:t>
            </a:r>
            <a:r>
              <a:rPr lang="en-US" dirty="0">
                <a:solidFill>
                  <a:srgbClr val="660066"/>
                </a:solidFill>
              </a:rPr>
              <a:t>constraints on release of research data</a:t>
            </a:r>
            <a:r>
              <a:rPr lang="en-US" dirty="0"/>
              <a:t>. To ensure that the research process </a:t>
            </a:r>
            <a:r>
              <a:rPr lang="en-US" dirty="0" smtClean="0"/>
              <a:t>… is </a:t>
            </a:r>
            <a:r>
              <a:rPr lang="en-US" dirty="0"/>
              <a:t>not damaged by </a:t>
            </a:r>
            <a:r>
              <a:rPr lang="en-US" dirty="0">
                <a:solidFill>
                  <a:srgbClr val="660066"/>
                </a:solidFill>
              </a:rPr>
              <a:t>inappropriate release of data</a:t>
            </a:r>
            <a:r>
              <a:rPr lang="en-US" dirty="0"/>
              <a:t>, research organisation policies and practices should ensure that these constraints are considered at all stages in the research </a:t>
            </a:r>
            <a:r>
              <a:rPr lang="en-US" dirty="0" smtClean="0"/>
              <a:t>process.”</a:t>
            </a:r>
          </a:p>
        </p:txBody>
      </p:sp>
      <p:sp>
        <p:nvSpPr>
          <p:cNvPr id="4" name="TextBox 3"/>
          <p:cNvSpPr txBox="1"/>
          <p:nvPr/>
        </p:nvSpPr>
        <p:spPr>
          <a:xfrm>
            <a:off x="457200" y="6340651"/>
            <a:ext cx="8242949" cy="369332"/>
          </a:xfrm>
          <a:prstGeom prst="rect">
            <a:avLst/>
          </a:prstGeom>
          <a:noFill/>
        </p:spPr>
        <p:txBody>
          <a:bodyPr wrap="none" rtlCol="0">
            <a:spAutoFit/>
          </a:bodyPr>
          <a:lstStyle/>
          <a:p>
            <a:r>
              <a:rPr lang="en-US" dirty="0" smtClean="0"/>
              <a:t>Principles </a:t>
            </a:r>
            <a:r>
              <a:rPr lang="en-US" dirty="0"/>
              <a:t>I</a:t>
            </a:r>
            <a:r>
              <a:rPr lang="en-US" dirty="0" smtClean="0"/>
              <a:t> and II - </a:t>
            </a:r>
            <a:r>
              <a:rPr lang="en-US" dirty="0" smtClean="0">
                <a:hlinkClick r:id="rId3"/>
              </a:rPr>
              <a:t>http</a:t>
            </a:r>
            <a:r>
              <a:rPr lang="en-US" dirty="0">
                <a:hlinkClick r:id="rId3"/>
              </a:rPr>
              <a:t>://www.epsrc.ac.uk/about/standards/researchdata/principles</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6880951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EPSRC compliance priorities</a:t>
            </a:r>
            <a:endParaRPr lang="en-US" dirty="0"/>
          </a:p>
        </p:txBody>
      </p:sp>
      <p:sp>
        <p:nvSpPr>
          <p:cNvPr id="3" name="Content Placeholder 2"/>
          <p:cNvSpPr>
            <a:spLocks noGrp="1"/>
          </p:cNvSpPr>
          <p:nvPr>
            <p:ph idx="1"/>
          </p:nvPr>
        </p:nvSpPr>
        <p:spPr>
          <a:solidFill>
            <a:schemeClr val="bg2">
              <a:lumMod val="90000"/>
            </a:schemeClr>
          </a:solidFill>
          <a:ln>
            <a:solidFill>
              <a:srgbClr val="660066"/>
            </a:solidFill>
          </a:ln>
        </p:spPr>
        <p:txBody>
          <a:bodyPr>
            <a:normAutofit fontScale="92500" lnSpcReduction="20000"/>
          </a:bodyPr>
          <a:lstStyle/>
          <a:p>
            <a:r>
              <a:rPr lang="en-US" dirty="0" smtClean="0"/>
              <a:t>Publish data with </a:t>
            </a:r>
            <a:r>
              <a:rPr lang="en-US" dirty="0" smtClean="0">
                <a:solidFill>
                  <a:srgbClr val="660066"/>
                </a:solidFill>
              </a:rPr>
              <a:t>direct persistent URL </a:t>
            </a:r>
            <a:r>
              <a:rPr lang="en-US" dirty="0" smtClean="0"/>
              <a:t>(like DOIs)</a:t>
            </a:r>
          </a:p>
          <a:p>
            <a:r>
              <a:rPr lang="en-US" dirty="0" smtClean="0"/>
              <a:t>Publish data underpinning research outputs no later then the date of first </a:t>
            </a:r>
            <a:r>
              <a:rPr lang="en-US" dirty="0" smtClean="0">
                <a:solidFill>
                  <a:srgbClr val="660066"/>
                </a:solidFill>
              </a:rPr>
              <a:t>online publication of the article </a:t>
            </a:r>
          </a:p>
          <a:p>
            <a:r>
              <a:rPr lang="en-US" dirty="0" smtClean="0"/>
              <a:t>Publish other retained research data </a:t>
            </a:r>
            <a:r>
              <a:rPr lang="en-US" dirty="0" smtClean="0">
                <a:solidFill>
                  <a:srgbClr val="660066"/>
                </a:solidFill>
              </a:rPr>
              <a:t>12 months</a:t>
            </a:r>
            <a:r>
              <a:rPr lang="en-US" dirty="0" smtClean="0"/>
              <a:t> after the date of generation or end of the project </a:t>
            </a:r>
          </a:p>
          <a:p>
            <a:r>
              <a:rPr lang="en-US" dirty="0" smtClean="0"/>
              <a:t>Publish </a:t>
            </a:r>
            <a:r>
              <a:rPr lang="en-US" dirty="0" smtClean="0">
                <a:solidFill>
                  <a:srgbClr val="660066"/>
                </a:solidFill>
              </a:rPr>
              <a:t>metadata to restricted data </a:t>
            </a:r>
            <a:r>
              <a:rPr lang="en-US" dirty="0" smtClean="0"/>
              <a:t>with reasons and access conditions</a:t>
            </a:r>
          </a:p>
          <a:p>
            <a:r>
              <a:rPr lang="en-US" dirty="0" smtClean="0"/>
              <a:t>Securely preserve data for a </a:t>
            </a:r>
            <a:r>
              <a:rPr lang="en-US" dirty="0" smtClean="0">
                <a:solidFill>
                  <a:srgbClr val="660066"/>
                </a:solidFill>
              </a:rPr>
              <a:t>minimum</a:t>
            </a:r>
            <a:r>
              <a:rPr lang="en-US" dirty="0" smtClean="0"/>
              <a:t> of 10-years </a:t>
            </a:r>
          </a:p>
          <a:p>
            <a:endParaRPr lang="en-US" dirty="0" smtClean="0"/>
          </a:p>
        </p:txBody>
      </p:sp>
      <p:sp>
        <p:nvSpPr>
          <p:cNvPr id="4" name="TextBox 3"/>
          <p:cNvSpPr txBox="1"/>
          <p:nvPr/>
        </p:nvSpPr>
        <p:spPr>
          <a:xfrm>
            <a:off x="94581" y="6313543"/>
            <a:ext cx="8905002" cy="338554"/>
          </a:xfrm>
          <a:prstGeom prst="rect">
            <a:avLst/>
          </a:prstGeom>
          <a:noFill/>
        </p:spPr>
        <p:txBody>
          <a:bodyPr wrap="none" rtlCol="0">
            <a:spAutoFit/>
          </a:bodyPr>
          <a:lstStyle/>
          <a:p>
            <a:r>
              <a:rPr lang="en-US" sz="1600" dirty="0">
                <a:hlinkClick r:id="rId3"/>
              </a:rPr>
              <a:t>http://www.epsrc.ac.uk/files/aboutus/standards/clarificationsofexpectationsresearchdatamanagement</a:t>
            </a:r>
            <a:r>
              <a:rPr lang="en-US" sz="1600" dirty="0" smtClean="0">
                <a:hlinkClick r:id="rId3"/>
              </a:rPr>
              <a:t>/</a:t>
            </a:r>
            <a:r>
              <a:rPr lang="en-US" sz="1600" dirty="0" smtClean="0"/>
              <a:t> </a:t>
            </a:r>
            <a:endParaRPr lang="en-US" sz="1600" dirty="0"/>
          </a:p>
        </p:txBody>
      </p:sp>
    </p:spTree>
    <p:extLst>
      <p:ext uri="{BB962C8B-B14F-4D97-AF65-F5344CB8AC3E}">
        <p14:creationId xmlns:p14="http://schemas.microsoft.com/office/powerpoint/2010/main" val="771139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88"/>
            <a:ext cx="8229600" cy="1143000"/>
          </a:xfrm>
        </p:spPr>
        <p:txBody>
          <a:bodyPr>
            <a:normAutofit/>
          </a:bodyPr>
          <a:lstStyle/>
          <a:p>
            <a:r>
              <a:rPr lang="en-US" dirty="0" smtClean="0"/>
              <a:t>How to publish data with DOI</a:t>
            </a:r>
            <a:endParaRPr lang="en-US" dirty="0"/>
          </a:p>
        </p:txBody>
      </p:sp>
      <p:sp>
        <p:nvSpPr>
          <p:cNvPr id="12" name="Vertical Text Placeholder 11"/>
          <p:cNvSpPr>
            <a:spLocks noGrp="1"/>
          </p:cNvSpPr>
          <p:nvPr>
            <p:ph type="body" orient="vert" idx="1"/>
          </p:nvPr>
        </p:nvSpPr>
        <p:spPr>
          <a:xfrm rot="16200000">
            <a:off x="5769391" y="3106140"/>
            <a:ext cx="1661993" cy="3922632"/>
          </a:xfrm>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marL="0" indent="0">
              <a:buNone/>
            </a:pPr>
            <a:r>
              <a:rPr lang="en-US" sz="2900" b="1" dirty="0" smtClean="0"/>
              <a:t>5. Enjoy the benefits</a:t>
            </a:r>
          </a:p>
          <a:p>
            <a:r>
              <a:rPr lang="en-US" sz="2400" dirty="0" smtClean="0"/>
              <a:t>Unique</a:t>
            </a:r>
          </a:p>
          <a:p>
            <a:r>
              <a:rPr lang="en-US" sz="2400" dirty="0" smtClean="0"/>
              <a:t>Persistent</a:t>
            </a:r>
          </a:p>
          <a:p>
            <a:r>
              <a:rPr lang="en-US" sz="2400" dirty="0" smtClean="0"/>
              <a:t>Findable</a:t>
            </a:r>
          </a:p>
          <a:p>
            <a:r>
              <a:rPr lang="en-US" sz="2400" dirty="0" smtClean="0"/>
              <a:t>Track Citation and impact</a:t>
            </a:r>
          </a:p>
          <a:p>
            <a:r>
              <a:rPr lang="en-US" sz="2400" dirty="0" smtClean="0"/>
              <a:t>Data reusability</a:t>
            </a:r>
          </a:p>
        </p:txBody>
      </p:sp>
      <p:sp>
        <p:nvSpPr>
          <p:cNvPr id="18" name="TextBox 17"/>
          <p:cNvSpPr txBox="1"/>
          <p:nvPr/>
        </p:nvSpPr>
        <p:spPr>
          <a:xfrm>
            <a:off x="788086" y="1712613"/>
            <a:ext cx="2090582" cy="2031325"/>
          </a:xfrm>
          <a:prstGeom prst="rect">
            <a:avLst/>
          </a:prstGeom>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p>
            <a:pPr marL="342900" indent="-342900">
              <a:buAutoNum type="arabicPeriod"/>
            </a:pPr>
            <a:r>
              <a:rPr lang="en-US" b="1" dirty="0" smtClean="0"/>
              <a:t>Take a dataset</a:t>
            </a:r>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a:p>
        </p:txBody>
      </p:sp>
      <p:sp>
        <p:nvSpPr>
          <p:cNvPr id="19" name="TextBox 18"/>
          <p:cNvSpPr txBox="1"/>
          <p:nvPr/>
        </p:nvSpPr>
        <p:spPr>
          <a:xfrm>
            <a:off x="3205947" y="1712613"/>
            <a:ext cx="1433618" cy="2031325"/>
          </a:xfrm>
          <a:prstGeom prst="rect">
            <a:avLst/>
          </a:prstGeom>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b="1" dirty="0" smtClean="0"/>
              <a:t>2. Describe it</a:t>
            </a:r>
          </a:p>
          <a:p>
            <a:endParaRPr lang="en-US" dirty="0"/>
          </a:p>
          <a:p>
            <a:r>
              <a:rPr lang="en-US" dirty="0" smtClean="0"/>
              <a:t>Title</a:t>
            </a:r>
          </a:p>
          <a:p>
            <a:r>
              <a:rPr lang="en-US" dirty="0" smtClean="0"/>
              <a:t>Creators</a:t>
            </a:r>
          </a:p>
          <a:p>
            <a:r>
              <a:rPr lang="en-US" dirty="0" smtClean="0"/>
              <a:t>Year</a:t>
            </a:r>
          </a:p>
          <a:p>
            <a:r>
              <a:rPr lang="en-US" dirty="0" smtClean="0"/>
              <a:t>Description</a:t>
            </a:r>
          </a:p>
          <a:p>
            <a:r>
              <a:rPr lang="en-US" dirty="0" smtClean="0"/>
              <a:t>And others</a:t>
            </a:r>
            <a:r>
              <a:rPr lang="is-IS" dirty="0" smtClean="0"/>
              <a:t>…</a:t>
            </a:r>
            <a:endParaRPr lang="en-US" dirty="0"/>
          </a:p>
        </p:txBody>
      </p:sp>
      <p:sp>
        <p:nvSpPr>
          <p:cNvPr id="20" name="TextBox 19"/>
          <p:cNvSpPr txBox="1"/>
          <p:nvPr/>
        </p:nvSpPr>
        <p:spPr>
          <a:xfrm>
            <a:off x="788085" y="4222802"/>
            <a:ext cx="3614581" cy="1661994"/>
          </a:xfrm>
          <a:prstGeom prst="rect">
            <a:avLst/>
          </a:prstGeom>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a:t>4</a:t>
            </a:r>
            <a:r>
              <a:rPr lang="en-US" b="1" dirty="0" smtClean="0"/>
              <a:t>. Reuse and reference</a:t>
            </a:r>
            <a:endParaRPr lang="en-US" dirty="0" smtClean="0"/>
          </a:p>
          <a:p>
            <a:r>
              <a:rPr lang="en-US" sz="1400" dirty="0"/>
              <a:t>[1]T. P. </a:t>
            </a:r>
            <a:r>
              <a:rPr lang="en-US" sz="1400" dirty="0" err="1"/>
              <a:t>Breckon</a:t>
            </a:r>
            <a:r>
              <a:rPr lang="en-US" sz="1400" dirty="0"/>
              <a:t> and P. </a:t>
            </a:r>
            <a:r>
              <a:rPr lang="en-US" sz="1400" dirty="0" err="1"/>
              <a:t>Cavestany</a:t>
            </a:r>
            <a:r>
              <a:rPr lang="en-US" sz="1400" dirty="0"/>
              <a:t>, “Improved 3D Sparse Maps for High-performance Structure </a:t>
            </a:r>
            <a:r>
              <a:rPr lang="en-US" sz="1400" dirty="0" smtClean="0"/>
              <a:t>from </a:t>
            </a:r>
            <a:r>
              <a:rPr lang="en-US" sz="1400" dirty="0"/>
              <a:t>Motion with Low-cost Omnidirectional Robots - Evaluation Dataset.” </a:t>
            </a:r>
            <a:r>
              <a:rPr lang="en-US" sz="1400" dirty="0" smtClean="0"/>
              <a:t>Durham </a:t>
            </a:r>
            <a:r>
              <a:rPr lang="en-US" sz="1400" dirty="0"/>
              <a:t>University, 2016 [Online]. Available: </a:t>
            </a:r>
            <a:r>
              <a:rPr lang="en-US" sz="1400" dirty="0">
                <a:hlinkClick r:id="rId3"/>
              </a:rPr>
              <a:t>https://doi.org/10.15128/</a:t>
            </a:r>
            <a:r>
              <a:rPr lang="en-US" sz="1400" dirty="0" smtClean="0">
                <a:hlinkClick r:id="rId3"/>
              </a:rPr>
              <a:t>3n203z084</a:t>
            </a:r>
            <a:r>
              <a:rPr lang="en-US" sz="1400" dirty="0" smtClean="0"/>
              <a:t> </a:t>
            </a:r>
            <a:endParaRPr lang="en-US" sz="1400" dirty="0"/>
          </a:p>
        </p:txBody>
      </p:sp>
      <p:sp>
        <p:nvSpPr>
          <p:cNvPr id="13" name="TextBox 12"/>
          <p:cNvSpPr txBox="1"/>
          <p:nvPr/>
        </p:nvSpPr>
        <p:spPr>
          <a:xfrm>
            <a:off x="4920191" y="1712613"/>
            <a:ext cx="3659976" cy="2031325"/>
          </a:xfrm>
          <a:prstGeom prst="rect">
            <a:avLst/>
          </a:prstGeom>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t>3. Assign and publish a DOI</a:t>
            </a:r>
          </a:p>
          <a:p>
            <a:endParaRPr lang="en-US" dirty="0"/>
          </a:p>
          <a:p>
            <a:endParaRPr lang="en-US" dirty="0" smtClean="0"/>
          </a:p>
          <a:p>
            <a:endParaRPr lang="en-US" dirty="0"/>
          </a:p>
          <a:p>
            <a:endParaRPr lang="en-US" dirty="0" smtClean="0"/>
          </a:p>
          <a:p>
            <a:endParaRPr lang="en-US" dirty="0"/>
          </a:p>
          <a:p>
            <a:r>
              <a:rPr lang="en-US" dirty="0">
                <a:hlinkClick r:id="rId3"/>
              </a:rPr>
              <a:t>https://doi.org/10.15128/3n203z084</a:t>
            </a:r>
            <a:r>
              <a:rPr lang="en-US" dirty="0"/>
              <a:t> </a:t>
            </a:r>
          </a:p>
        </p:txBody>
      </p:sp>
      <p:pic>
        <p:nvPicPr>
          <p:cNvPr id="3" name="Picture 2"/>
          <p:cNvPicPr>
            <a:picLocks noChangeAspect="1"/>
          </p:cNvPicPr>
          <p:nvPr/>
        </p:nvPicPr>
        <p:blipFill>
          <a:blip r:embed="rId4"/>
          <a:stretch>
            <a:fillRect/>
          </a:stretch>
        </p:blipFill>
        <p:spPr>
          <a:xfrm>
            <a:off x="5166133" y="2081945"/>
            <a:ext cx="1972049" cy="647296"/>
          </a:xfrm>
          <a:prstGeom prst="rect">
            <a:avLst/>
          </a:prstGeom>
        </p:spPr>
      </p:pic>
      <p:pic>
        <p:nvPicPr>
          <p:cNvPr id="4" name="Picture 3" descr="Screen Shot 2016-10-17 at 15.30.0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810" y="2250599"/>
            <a:ext cx="1836001" cy="134908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6"/>
          <a:stretch>
            <a:fillRect/>
          </a:stretch>
        </p:blipFill>
        <p:spPr>
          <a:xfrm>
            <a:off x="5272120" y="2858981"/>
            <a:ext cx="1888262" cy="417245"/>
          </a:xfrm>
          <a:prstGeom prst="rect">
            <a:avLst/>
          </a:prstGeom>
        </p:spPr>
      </p:pic>
    </p:spTree>
    <p:extLst>
      <p:ext uri="{BB962C8B-B14F-4D97-AF65-F5344CB8AC3E}">
        <p14:creationId xmlns:p14="http://schemas.microsoft.com/office/powerpoint/2010/main" val="20348402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08340"/>
            <a:ext cx="8229600" cy="1143000"/>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660066"/>
                </a:solidFill>
                <a:latin typeface="Calibri"/>
                <a:cs typeface="Calibri"/>
              </a:rPr>
              <a:t>Data publishing via </a:t>
            </a:r>
            <a:r>
              <a:rPr lang="en-US" dirty="0" smtClean="0">
                <a:solidFill>
                  <a:srgbClr val="660066"/>
                </a:solidFill>
                <a:latin typeface="Calibri"/>
                <a:cs typeface="Calibri"/>
                <a:hlinkClick r:id="rId3"/>
              </a:rPr>
              <a:t>https://collections.durham.ac.uk</a:t>
            </a:r>
            <a:r>
              <a:rPr lang="en-US" dirty="0" smtClean="0">
                <a:solidFill>
                  <a:srgbClr val="660066"/>
                </a:solidFill>
                <a:latin typeface="Calibri"/>
                <a:cs typeface="Calibri"/>
              </a:rPr>
              <a:t>  </a:t>
            </a:r>
            <a:endParaRPr lang="en-US" dirty="0">
              <a:latin typeface="Calibri"/>
              <a:cs typeface="Calibri"/>
            </a:endParaRPr>
          </a:p>
        </p:txBody>
      </p:sp>
      <p:sp>
        <p:nvSpPr>
          <p:cNvPr id="3" name="Content Placeholder 2"/>
          <p:cNvSpPr txBox="1">
            <a:spLocks/>
          </p:cNvSpPr>
          <p:nvPr/>
        </p:nvSpPr>
        <p:spPr>
          <a:xfrm>
            <a:off x="0" y="1379790"/>
            <a:ext cx="3349300" cy="4085392"/>
          </a:xfrm>
          <a:prstGeom prst="rect">
            <a:avLst/>
          </a:prstGeom>
          <a:solidFill>
            <a:srgbClr val="FFFFFF"/>
          </a:solidFill>
          <a:ln>
            <a:solidFill>
              <a:srgbClr val="FFFFFF"/>
            </a:solidFill>
          </a:ln>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US" b="1" dirty="0" smtClean="0">
                <a:latin typeface="Calibri"/>
                <a:cs typeface="Calibri"/>
              </a:rPr>
              <a:t>Step 1. </a:t>
            </a:r>
            <a:r>
              <a:rPr lang="en-US" dirty="0" smtClean="0">
                <a:latin typeface="Calibri"/>
                <a:cs typeface="Calibri"/>
              </a:rPr>
              <a:t>Upload a dataset and </a:t>
            </a:r>
            <a:r>
              <a:rPr lang="en-US" dirty="0">
                <a:latin typeface="Calibri"/>
                <a:cs typeface="Calibri"/>
              </a:rPr>
              <a:t>r</a:t>
            </a:r>
            <a:r>
              <a:rPr lang="en-US" dirty="0" smtClean="0">
                <a:latin typeface="Calibri"/>
                <a:cs typeface="Calibri"/>
              </a:rPr>
              <a:t>eserve a DOI</a:t>
            </a:r>
          </a:p>
        </p:txBody>
      </p:sp>
      <p:pic>
        <p:nvPicPr>
          <p:cNvPr id="4" name="Picture 3"/>
          <p:cNvPicPr>
            <a:picLocks noChangeAspect="1"/>
          </p:cNvPicPr>
          <p:nvPr/>
        </p:nvPicPr>
        <p:blipFill>
          <a:blip r:embed="rId4"/>
          <a:stretch>
            <a:fillRect/>
          </a:stretch>
        </p:blipFill>
        <p:spPr>
          <a:xfrm rot="1159607">
            <a:off x="2993531" y="2509897"/>
            <a:ext cx="6476440" cy="1549609"/>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stretch>
            <a:fillRect/>
          </a:stretch>
        </p:blipFill>
        <p:spPr>
          <a:xfrm>
            <a:off x="964040" y="3487453"/>
            <a:ext cx="6291904" cy="3200193"/>
          </a:xfrm>
          <a:prstGeom prst="rect">
            <a:avLst/>
          </a:prstGeom>
          <a:ln>
            <a:noFill/>
          </a:ln>
          <a:effectLst>
            <a:outerShdw blurRad="292100" dist="139700" dir="2700000" algn="tl" rotWithShape="0">
              <a:srgbClr val="333333">
                <a:alpha val="65000"/>
              </a:srgbClr>
            </a:outerShdw>
          </a:effectLst>
        </p:spPr>
      </p:pic>
      <p:cxnSp>
        <p:nvCxnSpPr>
          <p:cNvPr id="12" name="Straight Arrow Connector 11"/>
          <p:cNvCxnSpPr/>
          <p:nvPr/>
        </p:nvCxnSpPr>
        <p:spPr>
          <a:xfrm flipH="1">
            <a:off x="4172859" y="1983619"/>
            <a:ext cx="1257903" cy="77409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flipH="1">
            <a:off x="6163735" y="4422019"/>
            <a:ext cx="1257903" cy="77409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572129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7074</TotalTime>
  <Words>1568</Words>
  <Application>Microsoft Macintosh PowerPoint</Application>
  <PresentationFormat>On-screen Show (4:3)</PresentationFormat>
  <Paragraphs>196</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EPSRC Research Data Policy Awareness</vt:lpstr>
      <vt:lpstr>EPSRC requirements challenges</vt:lpstr>
      <vt:lpstr>EPSRC Policy Framework on research data</vt:lpstr>
      <vt:lpstr>Data Stories</vt:lpstr>
      <vt:lpstr>EPSRC policy scope</vt:lpstr>
      <vt:lpstr>EPSRC policy key principles</vt:lpstr>
      <vt:lpstr>EPSRC compliance priorities</vt:lpstr>
      <vt:lpstr>How to publish data with DOI</vt:lpstr>
      <vt:lpstr>PowerPoint Presentation</vt:lpstr>
      <vt:lpstr>PowerPoint Presentation</vt:lpstr>
      <vt:lpstr>PowerPoint Presentation</vt:lpstr>
      <vt:lpstr>PowerPoint Presentation</vt:lpstr>
      <vt:lpstr>Does research data include software?</vt:lpstr>
      <vt:lpstr>Ten Simple Rules for Taking  Advantage of Git and GitHub</vt:lpstr>
      <vt:lpstr>DU activities</vt:lpstr>
      <vt:lpstr>Issues</vt:lpstr>
      <vt:lpstr>Summary or What does EPSRC want you to do with your data </vt:lpstr>
      <vt:lpstr>http://govote.at/34d1a2 </vt:lpstr>
    </vt:vector>
  </TitlesOfParts>
  <Company>Durham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traceability</dc:title>
  <dc:creator>Sebastian Palucha</dc:creator>
  <cp:lastModifiedBy>Sebastian Palucha</cp:lastModifiedBy>
  <cp:revision>140</cp:revision>
  <cp:lastPrinted>2016-10-20T15:05:39Z</cp:lastPrinted>
  <dcterms:created xsi:type="dcterms:W3CDTF">2014-09-12T15:50:15Z</dcterms:created>
  <dcterms:modified xsi:type="dcterms:W3CDTF">2016-10-21T13:25:43Z</dcterms:modified>
</cp:coreProperties>
</file>