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257" r:id="rId3"/>
    <p:sldId id="262" r:id="rId4"/>
    <p:sldId id="259" r:id="rId5"/>
    <p:sldId id="260" r:id="rId6"/>
    <p:sldId id="261" r:id="rId7"/>
    <p:sldId id="263" r:id="rId8"/>
    <p:sldId id="299" r:id="rId9"/>
    <p:sldId id="264" r:id="rId10"/>
    <p:sldId id="265" r:id="rId11"/>
    <p:sldId id="266" r:id="rId12"/>
    <p:sldId id="267" r:id="rId13"/>
    <p:sldId id="268" r:id="rId14"/>
    <p:sldId id="269" r:id="rId15"/>
    <p:sldId id="270" r:id="rId16"/>
    <p:sldId id="317" r:id="rId17"/>
    <p:sldId id="271" r:id="rId18"/>
    <p:sldId id="272" r:id="rId19"/>
    <p:sldId id="318" r:id="rId20"/>
    <p:sldId id="319" r:id="rId21"/>
    <p:sldId id="273" r:id="rId22"/>
    <p:sldId id="274" r:id="rId23"/>
    <p:sldId id="284" r:id="rId24"/>
    <p:sldId id="280" r:id="rId25"/>
    <p:sldId id="275" r:id="rId26"/>
    <p:sldId id="293" r:id="rId27"/>
    <p:sldId id="276" r:id="rId28"/>
    <p:sldId id="277" r:id="rId29"/>
    <p:sldId id="278" r:id="rId30"/>
    <p:sldId id="279" r:id="rId31"/>
    <p:sldId id="281" r:id="rId32"/>
    <p:sldId id="300" r:id="rId33"/>
    <p:sldId id="292" r:id="rId34"/>
    <p:sldId id="295" r:id="rId35"/>
    <p:sldId id="282" r:id="rId36"/>
    <p:sldId id="301" r:id="rId37"/>
    <p:sldId id="289" r:id="rId38"/>
    <p:sldId id="297" r:id="rId39"/>
    <p:sldId id="286" r:id="rId40"/>
    <p:sldId id="291" r:id="rId41"/>
    <p:sldId id="298" r:id="rId42"/>
    <p:sldId id="288" r:id="rId43"/>
    <p:sldId id="287" r:id="rId44"/>
    <p:sldId id="302" r:id="rId45"/>
    <p:sldId id="303" r:id="rId46"/>
    <p:sldId id="304" r:id="rId47"/>
    <p:sldId id="305" r:id="rId48"/>
    <p:sldId id="306" r:id="rId49"/>
    <p:sldId id="307" r:id="rId50"/>
    <p:sldId id="308" r:id="rId51"/>
    <p:sldId id="309" r:id="rId52"/>
    <p:sldId id="310" r:id="rId53"/>
    <p:sldId id="316" r:id="rId54"/>
    <p:sldId id="311" r:id="rId55"/>
    <p:sldId id="312" r:id="rId56"/>
    <p:sldId id="313" r:id="rId57"/>
    <p:sldId id="314" r:id="rId58"/>
    <p:sldId id="315"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51" autoAdjust="0"/>
  </p:normalViewPr>
  <p:slideViewPr>
    <p:cSldViewPr snapToGrid="0" snapToObjects="1">
      <p:cViewPr varScale="1">
        <p:scale>
          <a:sx n="140" d="100"/>
          <a:sy n="140" d="100"/>
        </p:scale>
        <p:origin x="-233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1C4B8-F44C-FA45-B43F-B5F7562E6813}" type="doc">
      <dgm:prSet loTypeId="urn:microsoft.com/office/officeart/2005/8/layout/cycle3" loCatId="" qsTypeId="urn:microsoft.com/office/officeart/2005/8/quickstyle/simple5" qsCatId="simple" csTypeId="urn:microsoft.com/office/officeart/2005/8/colors/accent1_2" csCatId="accent1" phldr="1"/>
      <dgm:spPr/>
      <dgm:t>
        <a:bodyPr/>
        <a:lstStyle/>
        <a:p>
          <a:endParaRPr lang="en-US"/>
        </a:p>
      </dgm:t>
    </dgm:pt>
    <dgm:pt modelId="{A26939AA-AEFD-4D4F-BD88-DD03A5F03649}">
      <dgm:prSet phldrT="[Text]"/>
      <dgm:spPr/>
      <dgm:t>
        <a:bodyPr/>
        <a:lstStyle/>
        <a:p>
          <a:r>
            <a:rPr lang="en-US" b="1" dirty="0" smtClean="0"/>
            <a:t>During the research</a:t>
          </a:r>
        </a:p>
      </dgm:t>
    </dgm:pt>
    <dgm:pt modelId="{2FBA24CD-6A50-CB40-AE3B-FE0507C29244}" type="parTrans" cxnId="{5CFA2F9E-B12E-084D-A5D4-76733900BCCA}">
      <dgm:prSet/>
      <dgm:spPr/>
      <dgm:t>
        <a:bodyPr/>
        <a:lstStyle/>
        <a:p>
          <a:endParaRPr lang="en-US"/>
        </a:p>
      </dgm:t>
    </dgm:pt>
    <dgm:pt modelId="{31049166-FD61-D74C-8D4A-DA69709C15C1}" type="sibTrans" cxnId="{5CFA2F9E-B12E-084D-A5D4-76733900BCCA}">
      <dgm:prSet/>
      <dgm:spPr/>
      <dgm:t>
        <a:bodyPr/>
        <a:lstStyle/>
        <a:p>
          <a:endParaRPr lang="en-US"/>
        </a:p>
      </dgm:t>
    </dgm:pt>
    <dgm:pt modelId="{04E00387-8D73-D148-A521-2B91B96DF51A}">
      <dgm:prSet phldrT="[Text]"/>
      <dgm:spPr/>
      <dgm:t>
        <a:bodyPr/>
        <a:lstStyle/>
        <a:p>
          <a:r>
            <a:rPr lang="en-US" b="1" dirty="0" smtClean="0"/>
            <a:t>After the research</a:t>
          </a:r>
          <a:endParaRPr lang="en-US" b="1" dirty="0"/>
        </a:p>
      </dgm:t>
    </dgm:pt>
    <dgm:pt modelId="{FF42317E-5D0D-8E42-B723-3842C89A212D}" type="parTrans" cxnId="{A3D70F4B-96FE-3547-9F79-A03EBE1C28D2}">
      <dgm:prSet/>
      <dgm:spPr/>
      <dgm:t>
        <a:bodyPr/>
        <a:lstStyle/>
        <a:p>
          <a:endParaRPr lang="en-US"/>
        </a:p>
      </dgm:t>
    </dgm:pt>
    <dgm:pt modelId="{8755A488-5083-234B-A99C-0287D05B2E05}" type="sibTrans" cxnId="{A3D70F4B-96FE-3547-9F79-A03EBE1C28D2}">
      <dgm:prSet/>
      <dgm:spPr/>
      <dgm:t>
        <a:bodyPr/>
        <a:lstStyle/>
        <a:p>
          <a:endParaRPr lang="en-US"/>
        </a:p>
      </dgm:t>
    </dgm:pt>
    <dgm:pt modelId="{75AE4127-AA3D-474E-A672-934D13E8D3AA}">
      <dgm:prSet phldrT="[Text]"/>
      <dgm:spPr/>
      <dgm:t>
        <a:bodyPr/>
        <a:lstStyle/>
        <a:p>
          <a:r>
            <a:rPr lang="en-US" b="1" dirty="0" smtClean="0"/>
            <a:t>Grant application</a:t>
          </a:r>
          <a:endParaRPr lang="en-US" b="1" dirty="0"/>
        </a:p>
      </dgm:t>
    </dgm:pt>
    <dgm:pt modelId="{DA2C09DA-A827-6E48-A019-75674EC05B1F}" type="parTrans" cxnId="{29D69B0C-D8AA-F246-80D6-1942FA06CBA5}">
      <dgm:prSet/>
      <dgm:spPr/>
      <dgm:t>
        <a:bodyPr/>
        <a:lstStyle/>
        <a:p>
          <a:endParaRPr lang="en-US"/>
        </a:p>
      </dgm:t>
    </dgm:pt>
    <dgm:pt modelId="{95BD72D2-F4F8-1744-BAF7-F4EDF9F8831F}" type="sibTrans" cxnId="{29D69B0C-D8AA-F246-80D6-1942FA06CBA5}">
      <dgm:prSet/>
      <dgm:spPr/>
      <dgm:t>
        <a:bodyPr/>
        <a:lstStyle/>
        <a:p>
          <a:endParaRPr lang="en-US"/>
        </a:p>
      </dgm:t>
    </dgm:pt>
    <dgm:pt modelId="{6001F9C1-519F-FA48-8FA9-D808F77F1D46}">
      <dgm:prSet/>
      <dgm:spPr/>
      <dgm:t>
        <a:bodyPr/>
        <a:lstStyle/>
        <a:p>
          <a:r>
            <a:rPr lang="en-US" dirty="0" smtClean="0"/>
            <a:t>Review data management plan</a:t>
          </a:r>
          <a:endParaRPr lang="en-US" dirty="0"/>
        </a:p>
      </dgm:t>
    </dgm:pt>
    <dgm:pt modelId="{3FE835CD-A251-A64C-90D4-CC5ECE47F169}" type="parTrans" cxnId="{4753420A-4B01-1045-B82E-160E47B7A95B}">
      <dgm:prSet/>
      <dgm:spPr/>
      <dgm:t>
        <a:bodyPr/>
        <a:lstStyle/>
        <a:p>
          <a:endParaRPr lang="en-US"/>
        </a:p>
      </dgm:t>
    </dgm:pt>
    <dgm:pt modelId="{08961FB9-3E04-D04C-9769-65F84AEE88F6}" type="sibTrans" cxnId="{4753420A-4B01-1045-B82E-160E47B7A95B}">
      <dgm:prSet/>
      <dgm:spPr/>
      <dgm:t>
        <a:bodyPr/>
        <a:lstStyle/>
        <a:p>
          <a:endParaRPr lang="en-US"/>
        </a:p>
      </dgm:t>
    </dgm:pt>
    <dgm:pt modelId="{FE091081-CE92-FB4B-A24A-FDADEDD7D6A3}">
      <dgm:prSet/>
      <dgm:spPr/>
      <dgm:t>
        <a:bodyPr/>
        <a:lstStyle/>
        <a:p>
          <a:r>
            <a:rPr lang="en-US" dirty="0" smtClean="0"/>
            <a:t>Help estimating data size and types</a:t>
          </a:r>
          <a:endParaRPr lang="en-US" dirty="0"/>
        </a:p>
      </dgm:t>
    </dgm:pt>
    <dgm:pt modelId="{3594811E-BCA6-7740-B6E7-6F522253A4FA}" type="parTrans" cxnId="{B2EE3D05-F617-194C-9E42-C124AFA38BAA}">
      <dgm:prSet/>
      <dgm:spPr/>
      <dgm:t>
        <a:bodyPr/>
        <a:lstStyle/>
        <a:p>
          <a:endParaRPr lang="en-US"/>
        </a:p>
      </dgm:t>
    </dgm:pt>
    <dgm:pt modelId="{7AD2AFC1-60AE-714D-B221-A368B036578A}" type="sibTrans" cxnId="{B2EE3D05-F617-194C-9E42-C124AFA38BAA}">
      <dgm:prSet/>
      <dgm:spPr/>
      <dgm:t>
        <a:bodyPr/>
        <a:lstStyle/>
        <a:p>
          <a:endParaRPr lang="en-US"/>
        </a:p>
      </dgm:t>
    </dgm:pt>
    <dgm:pt modelId="{9092486F-41A2-9143-996E-4752FFC0CDCD}">
      <dgm:prSet/>
      <dgm:spPr/>
      <dgm:t>
        <a:bodyPr/>
        <a:lstStyle/>
        <a:p>
          <a:r>
            <a:rPr lang="en-US" dirty="0" smtClean="0"/>
            <a:t>Advise on costs of storage and preservation</a:t>
          </a:r>
          <a:endParaRPr lang="en-US" dirty="0"/>
        </a:p>
      </dgm:t>
    </dgm:pt>
    <dgm:pt modelId="{92E05316-7355-3C47-815F-3D1B9D7C763B}" type="parTrans" cxnId="{2FC774E1-3F17-BD4A-929E-3C15B1F61CB1}">
      <dgm:prSet/>
      <dgm:spPr/>
      <dgm:t>
        <a:bodyPr/>
        <a:lstStyle/>
        <a:p>
          <a:endParaRPr lang="en-US"/>
        </a:p>
      </dgm:t>
    </dgm:pt>
    <dgm:pt modelId="{EF1FC420-3A07-EF4A-A2F4-F353816FEB55}" type="sibTrans" cxnId="{2FC774E1-3F17-BD4A-929E-3C15B1F61CB1}">
      <dgm:prSet/>
      <dgm:spPr/>
      <dgm:t>
        <a:bodyPr/>
        <a:lstStyle/>
        <a:p>
          <a:endParaRPr lang="en-US"/>
        </a:p>
      </dgm:t>
    </dgm:pt>
    <dgm:pt modelId="{1BE84915-8A79-1447-B9D4-6BC6761E83CB}">
      <dgm:prSet phldrT="[Text]"/>
      <dgm:spPr/>
      <dgm:t>
        <a:bodyPr/>
        <a:lstStyle/>
        <a:p>
          <a:r>
            <a:rPr lang="en-US" dirty="0" smtClean="0"/>
            <a:t>Help documenting data</a:t>
          </a:r>
        </a:p>
      </dgm:t>
    </dgm:pt>
    <dgm:pt modelId="{8AA21613-8682-EC49-B379-7977AA13C59A}" type="parTrans" cxnId="{BACFD640-CC7A-E544-A855-584EBF35F59D}">
      <dgm:prSet/>
      <dgm:spPr/>
      <dgm:t>
        <a:bodyPr/>
        <a:lstStyle/>
        <a:p>
          <a:endParaRPr lang="en-US"/>
        </a:p>
      </dgm:t>
    </dgm:pt>
    <dgm:pt modelId="{DA71A759-1172-874B-84C1-BFB4AFF6B430}" type="sibTrans" cxnId="{BACFD640-CC7A-E544-A855-584EBF35F59D}">
      <dgm:prSet/>
      <dgm:spPr/>
      <dgm:t>
        <a:bodyPr/>
        <a:lstStyle/>
        <a:p>
          <a:endParaRPr lang="en-US"/>
        </a:p>
      </dgm:t>
    </dgm:pt>
    <dgm:pt modelId="{18027021-36CB-274F-A9D3-4813F19E01C5}">
      <dgm:prSet phldrT="[Text]"/>
      <dgm:spPr/>
      <dgm:t>
        <a:bodyPr/>
        <a:lstStyle/>
        <a:p>
          <a:endParaRPr lang="en-US" dirty="0" smtClean="0"/>
        </a:p>
      </dgm:t>
    </dgm:pt>
    <dgm:pt modelId="{85D660AE-30A3-194F-AC1F-92CCFF104E77}" type="parTrans" cxnId="{19530C69-58BE-4441-812E-CE95CC369DDD}">
      <dgm:prSet/>
      <dgm:spPr/>
      <dgm:t>
        <a:bodyPr/>
        <a:lstStyle/>
        <a:p>
          <a:endParaRPr lang="en-US"/>
        </a:p>
      </dgm:t>
    </dgm:pt>
    <dgm:pt modelId="{7EFA7890-98AF-A44F-84EA-D4D01B8840C9}" type="sibTrans" cxnId="{19530C69-58BE-4441-812E-CE95CC369DDD}">
      <dgm:prSet/>
      <dgm:spPr/>
      <dgm:t>
        <a:bodyPr/>
        <a:lstStyle/>
        <a:p>
          <a:endParaRPr lang="en-US"/>
        </a:p>
      </dgm:t>
    </dgm:pt>
    <dgm:pt modelId="{08FE7E5F-BD49-E54C-8AD9-1CA0F939AD2B}">
      <dgm:prSet phldrT="[Text]"/>
      <dgm:spPr/>
      <dgm:t>
        <a:bodyPr/>
        <a:lstStyle/>
        <a:p>
          <a:r>
            <a:rPr lang="en-US" dirty="0" smtClean="0"/>
            <a:t>Help sharing data publicly</a:t>
          </a:r>
          <a:endParaRPr lang="en-US" dirty="0"/>
        </a:p>
      </dgm:t>
    </dgm:pt>
    <dgm:pt modelId="{DF58CC06-1E70-624D-AD65-AE98BD697190}" type="parTrans" cxnId="{2FCE88FD-3201-0F4E-AA22-DA4C7031FA2B}">
      <dgm:prSet/>
      <dgm:spPr/>
      <dgm:t>
        <a:bodyPr/>
        <a:lstStyle/>
        <a:p>
          <a:endParaRPr lang="en-US"/>
        </a:p>
      </dgm:t>
    </dgm:pt>
    <dgm:pt modelId="{18599566-90D2-ED40-95EF-6A8477DF282A}" type="sibTrans" cxnId="{2FCE88FD-3201-0F4E-AA22-DA4C7031FA2B}">
      <dgm:prSet/>
      <dgm:spPr/>
      <dgm:t>
        <a:bodyPr/>
        <a:lstStyle/>
        <a:p>
          <a:endParaRPr lang="en-US"/>
        </a:p>
      </dgm:t>
    </dgm:pt>
    <dgm:pt modelId="{2B0CE0C9-6FFD-2345-9D8C-42E389BBE944}">
      <dgm:prSet phldrT="[Text]"/>
      <dgm:spPr/>
      <dgm:t>
        <a:bodyPr/>
        <a:lstStyle/>
        <a:p>
          <a:endParaRPr lang="en-US" dirty="0"/>
        </a:p>
      </dgm:t>
    </dgm:pt>
    <dgm:pt modelId="{91D05217-26CD-564C-80D1-EBACEB069E9F}" type="parTrans" cxnId="{490F5173-5850-E741-BBE0-F75FB8CC7D06}">
      <dgm:prSet/>
      <dgm:spPr/>
      <dgm:t>
        <a:bodyPr/>
        <a:lstStyle/>
        <a:p>
          <a:endParaRPr lang="en-US"/>
        </a:p>
      </dgm:t>
    </dgm:pt>
    <dgm:pt modelId="{4C03A6F9-80C6-5A49-B78F-6601E16E47D1}" type="sibTrans" cxnId="{490F5173-5850-E741-BBE0-F75FB8CC7D06}">
      <dgm:prSet/>
      <dgm:spPr/>
      <dgm:t>
        <a:bodyPr/>
        <a:lstStyle/>
        <a:p>
          <a:endParaRPr lang="en-US"/>
        </a:p>
      </dgm:t>
    </dgm:pt>
    <dgm:pt modelId="{C832DF2A-1D79-6B4E-AEAF-D92458CD4595}">
      <dgm:prSet phldrT="[Text]"/>
      <dgm:spPr/>
      <dgm:t>
        <a:bodyPr/>
        <a:lstStyle/>
        <a:p>
          <a:r>
            <a:rPr lang="en-US" dirty="0" smtClean="0"/>
            <a:t>Help migrating data to best format</a:t>
          </a:r>
          <a:endParaRPr lang="en-US" dirty="0"/>
        </a:p>
      </dgm:t>
    </dgm:pt>
    <dgm:pt modelId="{31B29414-45E2-BA49-8040-6020ADAC1D0B}" type="parTrans" cxnId="{3E970100-ABD1-C749-A0DB-9227883B9F48}">
      <dgm:prSet/>
      <dgm:spPr/>
      <dgm:t>
        <a:bodyPr/>
        <a:lstStyle/>
        <a:p>
          <a:endParaRPr lang="en-US"/>
        </a:p>
      </dgm:t>
    </dgm:pt>
    <dgm:pt modelId="{56606F44-7E79-C146-90C9-24572C8D31EA}" type="sibTrans" cxnId="{3E970100-ABD1-C749-A0DB-9227883B9F48}">
      <dgm:prSet/>
      <dgm:spPr/>
      <dgm:t>
        <a:bodyPr/>
        <a:lstStyle/>
        <a:p>
          <a:endParaRPr lang="en-US"/>
        </a:p>
      </dgm:t>
    </dgm:pt>
    <dgm:pt modelId="{C428CFEA-1734-854D-84F7-D9E27DEF2EFD}">
      <dgm:prSet phldrT="[Text]"/>
      <dgm:spPr/>
      <dgm:t>
        <a:bodyPr/>
        <a:lstStyle/>
        <a:p>
          <a:r>
            <a:rPr lang="en-US" dirty="0" smtClean="0"/>
            <a:t>Help licensing OA data</a:t>
          </a:r>
          <a:endParaRPr lang="en-US" dirty="0"/>
        </a:p>
      </dgm:t>
    </dgm:pt>
    <dgm:pt modelId="{28D3FCA1-3215-C24E-88D6-48E7F3D728B9}" type="parTrans" cxnId="{1FEA6A4B-7AB4-3E4B-BB57-9E0A800C6551}">
      <dgm:prSet/>
      <dgm:spPr/>
      <dgm:t>
        <a:bodyPr/>
        <a:lstStyle/>
        <a:p>
          <a:endParaRPr lang="en-US"/>
        </a:p>
      </dgm:t>
    </dgm:pt>
    <dgm:pt modelId="{85D4057B-2D3D-7145-9A06-F241E56698DD}" type="sibTrans" cxnId="{1FEA6A4B-7AB4-3E4B-BB57-9E0A800C6551}">
      <dgm:prSet/>
      <dgm:spPr/>
      <dgm:t>
        <a:bodyPr/>
        <a:lstStyle/>
        <a:p>
          <a:endParaRPr lang="en-US"/>
        </a:p>
      </dgm:t>
    </dgm:pt>
    <dgm:pt modelId="{5A7BA5C7-572C-AF48-821B-6963B09239BD}">
      <dgm:prSet phldrT="[Text]"/>
      <dgm:spPr/>
      <dgm:t>
        <a:bodyPr/>
        <a:lstStyle/>
        <a:p>
          <a:r>
            <a:rPr lang="en-US" dirty="0" smtClean="0"/>
            <a:t>Collaborating over data in controlled environment</a:t>
          </a:r>
        </a:p>
      </dgm:t>
    </dgm:pt>
    <dgm:pt modelId="{85737988-E3A8-1E41-B759-EE744999AA86}" type="parTrans" cxnId="{F25D954F-E29B-714C-A26A-77BD30909918}">
      <dgm:prSet/>
      <dgm:spPr/>
      <dgm:t>
        <a:bodyPr/>
        <a:lstStyle/>
        <a:p>
          <a:endParaRPr lang="en-US"/>
        </a:p>
      </dgm:t>
    </dgm:pt>
    <dgm:pt modelId="{72255432-BD43-2D42-902A-0FEB911695B8}" type="sibTrans" cxnId="{F25D954F-E29B-714C-A26A-77BD30909918}">
      <dgm:prSet/>
      <dgm:spPr/>
      <dgm:t>
        <a:bodyPr/>
        <a:lstStyle/>
        <a:p>
          <a:endParaRPr lang="en-US"/>
        </a:p>
      </dgm:t>
    </dgm:pt>
    <dgm:pt modelId="{585F4375-545C-7248-BF29-F02FB05A1107}">
      <dgm:prSet/>
      <dgm:spPr/>
      <dgm:t>
        <a:bodyPr/>
        <a:lstStyle/>
        <a:p>
          <a:r>
            <a:rPr lang="en-US" dirty="0" smtClean="0"/>
            <a:t>1-2-1 training </a:t>
          </a:r>
          <a:endParaRPr lang="en-US" dirty="0"/>
        </a:p>
      </dgm:t>
    </dgm:pt>
    <dgm:pt modelId="{E2380842-C352-AD4A-BC93-BEC70F08C25E}" type="parTrans" cxnId="{976640C0-BE0C-7E47-8F11-86F0870EAD62}">
      <dgm:prSet/>
      <dgm:spPr/>
      <dgm:t>
        <a:bodyPr/>
        <a:lstStyle/>
        <a:p>
          <a:endParaRPr lang="en-US"/>
        </a:p>
      </dgm:t>
    </dgm:pt>
    <dgm:pt modelId="{A0AA6D9B-C328-9D4B-AB79-974CB131CD1B}" type="sibTrans" cxnId="{976640C0-BE0C-7E47-8F11-86F0870EAD62}">
      <dgm:prSet/>
      <dgm:spPr/>
      <dgm:t>
        <a:bodyPr/>
        <a:lstStyle/>
        <a:p>
          <a:endParaRPr lang="en-US"/>
        </a:p>
      </dgm:t>
    </dgm:pt>
    <dgm:pt modelId="{8755BA4C-B1FE-0F43-8052-27F3F15B1DA5}">
      <dgm:prSet/>
      <dgm:spPr/>
      <dgm:t>
        <a:bodyPr/>
        <a:lstStyle/>
        <a:p>
          <a:r>
            <a:rPr lang="en-US" dirty="0" smtClean="0"/>
            <a:t>Check Funders RDM policy</a:t>
          </a:r>
          <a:endParaRPr lang="en-US" dirty="0"/>
        </a:p>
      </dgm:t>
    </dgm:pt>
    <dgm:pt modelId="{AF735A65-6DE6-844B-9691-25B0152B2ED7}" type="parTrans" cxnId="{AAE06B36-7A81-6D40-A755-B774B2D0DAC3}">
      <dgm:prSet/>
      <dgm:spPr/>
      <dgm:t>
        <a:bodyPr/>
        <a:lstStyle/>
        <a:p>
          <a:endParaRPr lang="en-US"/>
        </a:p>
      </dgm:t>
    </dgm:pt>
    <dgm:pt modelId="{44EF9D67-E8CD-D945-948F-7D617C2CD793}" type="sibTrans" cxnId="{AAE06B36-7A81-6D40-A755-B774B2D0DAC3}">
      <dgm:prSet/>
      <dgm:spPr/>
      <dgm:t>
        <a:bodyPr/>
        <a:lstStyle/>
        <a:p>
          <a:endParaRPr lang="en-US"/>
        </a:p>
      </dgm:t>
    </dgm:pt>
    <dgm:pt modelId="{450B0F02-DC8A-5C4E-AFB1-8E5F3C857686}">
      <dgm:prSet phldrT="[Text]"/>
      <dgm:spPr/>
      <dgm:t>
        <a:bodyPr/>
        <a:lstStyle/>
        <a:p>
          <a:r>
            <a:rPr lang="en-US" dirty="0" smtClean="0"/>
            <a:t>Help with DOIs</a:t>
          </a:r>
        </a:p>
      </dgm:t>
    </dgm:pt>
    <dgm:pt modelId="{910415D9-6AC9-B24C-ADBC-A728713574A6}" type="parTrans" cxnId="{B768555B-3C69-A240-B451-0EA8E38A8D1F}">
      <dgm:prSet/>
      <dgm:spPr/>
      <dgm:t>
        <a:bodyPr/>
        <a:lstStyle/>
        <a:p>
          <a:endParaRPr lang="en-US"/>
        </a:p>
      </dgm:t>
    </dgm:pt>
    <dgm:pt modelId="{4807ACBE-9328-4243-A593-EE8076B46755}" type="sibTrans" cxnId="{B768555B-3C69-A240-B451-0EA8E38A8D1F}">
      <dgm:prSet/>
      <dgm:spPr/>
      <dgm:t>
        <a:bodyPr/>
        <a:lstStyle/>
        <a:p>
          <a:endParaRPr lang="en-US"/>
        </a:p>
      </dgm:t>
    </dgm:pt>
    <dgm:pt modelId="{015922B3-A987-7941-8F4D-9FB3A9B2AA93}">
      <dgm:prSet/>
      <dgm:spPr/>
      <dgm:t>
        <a:bodyPr/>
        <a:lstStyle/>
        <a:p>
          <a:r>
            <a:rPr lang="en-US" dirty="0" smtClean="0"/>
            <a:t>Help finding existing data</a:t>
          </a:r>
          <a:endParaRPr lang="en-US" dirty="0"/>
        </a:p>
      </dgm:t>
    </dgm:pt>
    <dgm:pt modelId="{5F6C3E75-1DED-F947-9B3D-2BE607F8FBA1}" type="parTrans" cxnId="{98169591-AF0E-624B-83A1-549CF495B957}">
      <dgm:prSet/>
      <dgm:spPr/>
      <dgm:t>
        <a:bodyPr/>
        <a:lstStyle/>
        <a:p>
          <a:endParaRPr lang="en-US"/>
        </a:p>
      </dgm:t>
    </dgm:pt>
    <dgm:pt modelId="{19DD4AF3-5AB0-3740-B6B9-0F96721203B3}" type="sibTrans" cxnId="{98169591-AF0E-624B-83A1-549CF495B957}">
      <dgm:prSet/>
      <dgm:spPr/>
      <dgm:t>
        <a:bodyPr/>
        <a:lstStyle/>
        <a:p>
          <a:endParaRPr lang="en-US"/>
        </a:p>
      </dgm:t>
    </dgm:pt>
    <dgm:pt modelId="{84F3057B-69E0-2846-AE6A-D93748DB7785}">
      <dgm:prSet phldrT="[Text]"/>
      <dgm:spPr/>
      <dgm:t>
        <a:bodyPr/>
        <a:lstStyle/>
        <a:p>
          <a:r>
            <a:rPr lang="en-US" dirty="0" smtClean="0"/>
            <a:t>Deposit data to DRO-DATA</a:t>
          </a:r>
          <a:endParaRPr lang="en-US" dirty="0"/>
        </a:p>
      </dgm:t>
    </dgm:pt>
    <dgm:pt modelId="{6B3ECDC1-DF39-AD47-B686-57356615F4B7}" type="parTrans" cxnId="{12C05CFF-A6B6-D242-87A5-48C93F0A1AB8}">
      <dgm:prSet/>
      <dgm:spPr/>
      <dgm:t>
        <a:bodyPr/>
        <a:lstStyle/>
        <a:p>
          <a:endParaRPr lang="en-US"/>
        </a:p>
      </dgm:t>
    </dgm:pt>
    <dgm:pt modelId="{5223885D-C254-8B41-9192-8C32728CF746}" type="sibTrans" cxnId="{12C05CFF-A6B6-D242-87A5-48C93F0A1AB8}">
      <dgm:prSet/>
      <dgm:spPr/>
      <dgm:t>
        <a:bodyPr/>
        <a:lstStyle/>
        <a:p>
          <a:endParaRPr lang="en-US"/>
        </a:p>
      </dgm:t>
    </dgm:pt>
    <dgm:pt modelId="{9F663816-CC04-D54D-A733-9AD4D29B8221}">
      <dgm:prSet phldrT="[Text]"/>
      <dgm:spPr/>
      <dgm:t>
        <a:bodyPr/>
        <a:lstStyle/>
        <a:p>
          <a:r>
            <a:rPr lang="en-US" dirty="0" smtClean="0"/>
            <a:t>Advice on best practices:</a:t>
          </a:r>
        </a:p>
      </dgm:t>
    </dgm:pt>
    <dgm:pt modelId="{AD0F04C7-9F50-6445-8E6C-2A493E393D1D}" type="parTrans" cxnId="{3F316205-C0AE-AB49-9095-DDD2852911D9}">
      <dgm:prSet/>
      <dgm:spPr/>
      <dgm:t>
        <a:bodyPr/>
        <a:lstStyle/>
        <a:p>
          <a:endParaRPr lang="en-US"/>
        </a:p>
      </dgm:t>
    </dgm:pt>
    <dgm:pt modelId="{2516D8AD-AA79-EA41-BBAD-517F1283E568}" type="sibTrans" cxnId="{3F316205-C0AE-AB49-9095-DDD2852911D9}">
      <dgm:prSet/>
      <dgm:spPr/>
      <dgm:t>
        <a:bodyPr/>
        <a:lstStyle/>
        <a:p>
          <a:endParaRPr lang="en-US"/>
        </a:p>
      </dgm:t>
    </dgm:pt>
    <dgm:pt modelId="{709F13F5-B395-F746-81BB-C90C1EEE5EE1}">
      <dgm:prSet phldrT="[Text]"/>
      <dgm:spPr/>
      <dgm:t>
        <a:bodyPr/>
        <a:lstStyle/>
        <a:p>
          <a:r>
            <a:rPr lang="en-US" dirty="0" smtClean="0"/>
            <a:t>Regular backups</a:t>
          </a:r>
        </a:p>
      </dgm:t>
    </dgm:pt>
    <dgm:pt modelId="{FC2AF5F7-A45D-6B4F-9EFB-FDEF54B5F9F3}" type="parTrans" cxnId="{E73C1A41-5663-8A4D-938B-379DA0BB2013}">
      <dgm:prSet/>
      <dgm:spPr/>
      <dgm:t>
        <a:bodyPr/>
        <a:lstStyle/>
        <a:p>
          <a:endParaRPr lang="en-US"/>
        </a:p>
      </dgm:t>
    </dgm:pt>
    <dgm:pt modelId="{B242D743-78AE-2B4D-B0FE-2728C6F02D4F}" type="sibTrans" cxnId="{E73C1A41-5663-8A4D-938B-379DA0BB2013}">
      <dgm:prSet/>
      <dgm:spPr/>
      <dgm:t>
        <a:bodyPr/>
        <a:lstStyle/>
        <a:p>
          <a:endParaRPr lang="en-US"/>
        </a:p>
      </dgm:t>
    </dgm:pt>
    <dgm:pt modelId="{EFFA4D86-4A61-F447-98F2-39907E209BFB}">
      <dgm:prSet phldrT="[Text]"/>
      <dgm:spPr/>
      <dgm:t>
        <a:bodyPr/>
        <a:lstStyle/>
        <a:p>
          <a:r>
            <a:rPr lang="en-US" dirty="0" smtClean="0"/>
            <a:t>Information security</a:t>
          </a:r>
        </a:p>
      </dgm:t>
    </dgm:pt>
    <dgm:pt modelId="{D5E569D4-3AFC-0A45-B419-A957540A5341}" type="parTrans" cxnId="{6DF1955D-3E8A-CF4B-8F6A-7BFBC6B33332}">
      <dgm:prSet/>
      <dgm:spPr/>
      <dgm:t>
        <a:bodyPr/>
        <a:lstStyle/>
        <a:p>
          <a:endParaRPr lang="en-US"/>
        </a:p>
      </dgm:t>
    </dgm:pt>
    <dgm:pt modelId="{6279CDCD-291F-A349-AE02-BE0AFF181183}" type="sibTrans" cxnId="{6DF1955D-3E8A-CF4B-8F6A-7BFBC6B33332}">
      <dgm:prSet/>
      <dgm:spPr/>
      <dgm:t>
        <a:bodyPr/>
        <a:lstStyle/>
        <a:p>
          <a:endParaRPr lang="en-US"/>
        </a:p>
      </dgm:t>
    </dgm:pt>
    <dgm:pt modelId="{DA8DAB69-5F3C-E645-953E-1E03FC5268C6}" type="pres">
      <dgm:prSet presAssocID="{3531C4B8-F44C-FA45-B43F-B5F7562E6813}" presName="Name0" presStyleCnt="0">
        <dgm:presLayoutVars>
          <dgm:dir/>
          <dgm:resizeHandles val="exact"/>
        </dgm:presLayoutVars>
      </dgm:prSet>
      <dgm:spPr/>
      <dgm:t>
        <a:bodyPr/>
        <a:lstStyle/>
        <a:p>
          <a:endParaRPr lang="en-US"/>
        </a:p>
      </dgm:t>
    </dgm:pt>
    <dgm:pt modelId="{E36B587E-BBD8-4044-8D16-E4E591E0E307}" type="pres">
      <dgm:prSet presAssocID="{3531C4B8-F44C-FA45-B43F-B5F7562E6813}" presName="cycle" presStyleCnt="0"/>
      <dgm:spPr/>
    </dgm:pt>
    <dgm:pt modelId="{F4D6A7BE-B854-6E49-BBAC-8765D0B0514B}" type="pres">
      <dgm:prSet presAssocID="{75AE4127-AA3D-474E-A672-934D13E8D3AA}" presName="nodeFirstNode" presStyleLbl="node1" presStyleIdx="0" presStyleCnt="3" custScaleX="105813" custScaleY="107404" custRadScaleRad="96637" custRadScaleInc="-1113">
        <dgm:presLayoutVars>
          <dgm:bulletEnabled val="1"/>
        </dgm:presLayoutVars>
      </dgm:prSet>
      <dgm:spPr/>
      <dgm:t>
        <a:bodyPr/>
        <a:lstStyle/>
        <a:p>
          <a:endParaRPr lang="en-US"/>
        </a:p>
      </dgm:t>
    </dgm:pt>
    <dgm:pt modelId="{7C7F96FC-009C-664A-9EB6-906C3E38C506}" type="pres">
      <dgm:prSet presAssocID="{95BD72D2-F4F8-1744-BAF7-F4EDF9F8831F}" presName="sibTransFirstNode" presStyleLbl="bgShp" presStyleIdx="0" presStyleCnt="1"/>
      <dgm:spPr/>
      <dgm:t>
        <a:bodyPr/>
        <a:lstStyle/>
        <a:p>
          <a:endParaRPr lang="en-US"/>
        </a:p>
      </dgm:t>
    </dgm:pt>
    <dgm:pt modelId="{DDB94968-A720-A643-8C55-9F2A03548F1C}" type="pres">
      <dgm:prSet presAssocID="{A26939AA-AEFD-4D4F-BD88-DD03A5F03649}" presName="nodeFollowingNodes" presStyleLbl="node1" presStyleIdx="1" presStyleCnt="3" custRadScaleRad="97055" custRadScaleInc="-3517">
        <dgm:presLayoutVars>
          <dgm:bulletEnabled val="1"/>
        </dgm:presLayoutVars>
      </dgm:prSet>
      <dgm:spPr/>
      <dgm:t>
        <a:bodyPr/>
        <a:lstStyle/>
        <a:p>
          <a:endParaRPr lang="en-US"/>
        </a:p>
      </dgm:t>
    </dgm:pt>
    <dgm:pt modelId="{473A126F-6E81-AF49-A9C2-A536739489CE}" type="pres">
      <dgm:prSet presAssocID="{04E00387-8D73-D148-A521-2B91B96DF51A}" presName="nodeFollowingNodes" presStyleLbl="node1" presStyleIdx="2" presStyleCnt="3" custRadScaleRad="103802" custRadScaleInc="9179">
        <dgm:presLayoutVars>
          <dgm:bulletEnabled val="1"/>
        </dgm:presLayoutVars>
      </dgm:prSet>
      <dgm:spPr/>
      <dgm:t>
        <a:bodyPr/>
        <a:lstStyle/>
        <a:p>
          <a:endParaRPr lang="en-US"/>
        </a:p>
      </dgm:t>
    </dgm:pt>
  </dgm:ptLst>
  <dgm:cxnLst>
    <dgm:cxn modelId="{2FCE88FD-3201-0F4E-AA22-DA4C7031FA2B}" srcId="{04E00387-8D73-D148-A521-2B91B96DF51A}" destId="{08FE7E5F-BD49-E54C-8AD9-1CA0F939AD2B}" srcOrd="3" destOrd="0" parTransId="{DF58CC06-1E70-624D-AD65-AE98BD697190}" sibTransId="{18599566-90D2-ED40-95EF-6A8477DF282A}"/>
    <dgm:cxn modelId="{3633DFC6-0AC9-694C-BC66-453477548689}" type="presOf" srcId="{95BD72D2-F4F8-1744-BAF7-F4EDF9F8831F}" destId="{7C7F96FC-009C-664A-9EB6-906C3E38C506}" srcOrd="0" destOrd="0" presId="urn:microsoft.com/office/officeart/2005/8/layout/cycle3"/>
    <dgm:cxn modelId="{12C05CFF-A6B6-D242-87A5-48C93F0A1AB8}" srcId="{04E00387-8D73-D148-A521-2B91B96DF51A}" destId="{84F3057B-69E0-2846-AE6A-D93748DB7785}" srcOrd="0" destOrd="0" parTransId="{6B3ECDC1-DF39-AD47-B686-57356615F4B7}" sibTransId="{5223885D-C254-8B41-9192-8C32728CF746}"/>
    <dgm:cxn modelId="{A9AE2F12-EBAA-2541-A6E3-47DF70E926CB}" type="presOf" srcId="{8755BA4C-B1FE-0F43-8052-27F3F15B1DA5}" destId="{F4D6A7BE-B854-6E49-BBAC-8765D0B0514B}" srcOrd="0" destOrd="1" presId="urn:microsoft.com/office/officeart/2005/8/layout/cycle3"/>
    <dgm:cxn modelId="{976640C0-BE0C-7E47-8F11-86F0870EAD62}" srcId="{75AE4127-AA3D-474E-A672-934D13E8D3AA}" destId="{585F4375-545C-7248-BF29-F02FB05A1107}" srcOrd="5" destOrd="0" parTransId="{E2380842-C352-AD4A-BC93-BEC70F08C25E}" sibTransId="{A0AA6D9B-C328-9D4B-AB79-974CB131CD1B}"/>
    <dgm:cxn modelId="{BACFD640-CC7A-E544-A855-584EBF35F59D}" srcId="{A26939AA-AEFD-4D4F-BD88-DD03A5F03649}" destId="{1BE84915-8A79-1447-B9D4-6BC6761E83CB}" srcOrd="0" destOrd="0" parTransId="{8AA21613-8682-EC49-B379-7977AA13C59A}" sibTransId="{DA71A759-1172-874B-84C1-BFB4AFF6B430}"/>
    <dgm:cxn modelId="{6B471F02-6E0B-3546-8305-EE08332BB4BF}" type="presOf" srcId="{015922B3-A987-7941-8F4D-9FB3A9B2AA93}" destId="{F4D6A7BE-B854-6E49-BBAC-8765D0B0514B}" srcOrd="0" destOrd="3" presId="urn:microsoft.com/office/officeart/2005/8/layout/cycle3"/>
    <dgm:cxn modelId="{2FC774E1-3F17-BD4A-929E-3C15B1F61CB1}" srcId="{75AE4127-AA3D-474E-A672-934D13E8D3AA}" destId="{9092486F-41A2-9143-996E-4752FFC0CDCD}" srcOrd="4" destOrd="0" parTransId="{92E05316-7355-3C47-815F-3D1B9D7C763B}" sibTransId="{EF1FC420-3A07-EF4A-A2F4-F353816FEB55}"/>
    <dgm:cxn modelId="{A3A1BD80-75E1-3544-959E-F836264A8CBB}" type="presOf" srcId="{9F663816-CC04-D54D-A733-9AD4D29B8221}" destId="{DDB94968-A720-A643-8C55-9F2A03548F1C}" srcOrd="0" destOrd="3" presId="urn:microsoft.com/office/officeart/2005/8/layout/cycle3"/>
    <dgm:cxn modelId="{B641555F-5B90-144A-8C15-569FDF0E0A71}" type="presOf" srcId="{C832DF2A-1D79-6B4E-AEAF-D92458CD4595}" destId="{473A126F-6E81-AF49-A9C2-A536739489CE}" srcOrd="0" destOrd="2" presId="urn:microsoft.com/office/officeart/2005/8/layout/cycle3"/>
    <dgm:cxn modelId="{36490474-9BBB-8241-BCD2-9FAAF03943CA}" type="presOf" srcId="{08FE7E5F-BD49-E54C-8AD9-1CA0F939AD2B}" destId="{473A126F-6E81-AF49-A9C2-A536739489CE}" srcOrd="0" destOrd="4" presId="urn:microsoft.com/office/officeart/2005/8/layout/cycle3"/>
    <dgm:cxn modelId="{7484641B-AD0B-4543-A872-550CCECE04CE}" type="presOf" srcId="{C428CFEA-1734-854D-84F7-D9E27DEF2EFD}" destId="{473A126F-6E81-AF49-A9C2-A536739489CE}" srcOrd="0" destOrd="3" presId="urn:microsoft.com/office/officeart/2005/8/layout/cycle3"/>
    <dgm:cxn modelId="{33903C9C-EAF8-4F43-AEE5-698212D67D6E}" type="presOf" srcId="{04E00387-8D73-D148-A521-2B91B96DF51A}" destId="{473A126F-6E81-AF49-A9C2-A536739489CE}" srcOrd="0" destOrd="0" presId="urn:microsoft.com/office/officeart/2005/8/layout/cycle3"/>
    <dgm:cxn modelId="{98169591-AF0E-624B-83A1-549CF495B957}" srcId="{75AE4127-AA3D-474E-A672-934D13E8D3AA}" destId="{015922B3-A987-7941-8F4D-9FB3A9B2AA93}" srcOrd="2" destOrd="0" parTransId="{5F6C3E75-1DED-F947-9B3D-2BE607F8FBA1}" sibTransId="{19DD4AF3-5AB0-3740-B6B9-0F96721203B3}"/>
    <dgm:cxn modelId="{A3D70F4B-96FE-3547-9F79-A03EBE1C28D2}" srcId="{3531C4B8-F44C-FA45-B43F-B5F7562E6813}" destId="{04E00387-8D73-D148-A521-2B91B96DF51A}" srcOrd="2" destOrd="0" parTransId="{FF42317E-5D0D-8E42-B723-3842C89A212D}" sibTransId="{8755A488-5083-234B-A99C-0287D05B2E05}"/>
    <dgm:cxn modelId="{5CFA2F9E-B12E-084D-A5D4-76733900BCCA}" srcId="{3531C4B8-F44C-FA45-B43F-B5F7562E6813}" destId="{A26939AA-AEFD-4D4F-BD88-DD03A5F03649}" srcOrd="1" destOrd="0" parTransId="{2FBA24CD-6A50-CB40-AE3B-FE0507C29244}" sibTransId="{31049166-FD61-D74C-8D4A-DA69709C15C1}"/>
    <dgm:cxn modelId="{1DE8DACE-6C71-A441-9982-0852BCEFFE98}" type="presOf" srcId="{9092486F-41A2-9143-996E-4752FFC0CDCD}" destId="{F4D6A7BE-B854-6E49-BBAC-8765D0B0514B}" srcOrd="0" destOrd="5" presId="urn:microsoft.com/office/officeart/2005/8/layout/cycle3"/>
    <dgm:cxn modelId="{1FEA6A4B-7AB4-3E4B-BB57-9E0A800C6551}" srcId="{04E00387-8D73-D148-A521-2B91B96DF51A}" destId="{C428CFEA-1734-854D-84F7-D9E27DEF2EFD}" srcOrd="2" destOrd="0" parTransId="{28D3FCA1-3215-C24E-88D6-48E7F3D728B9}" sibTransId="{85D4057B-2D3D-7145-9A06-F241E56698DD}"/>
    <dgm:cxn modelId="{B2EE3D05-F617-194C-9E42-C124AFA38BAA}" srcId="{75AE4127-AA3D-474E-A672-934D13E8D3AA}" destId="{FE091081-CE92-FB4B-A24A-FDADEDD7D6A3}" srcOrd="3" destOrd="0" parTransId="{3594811E-BCA6-7740-B6E7-6F522253A4FA}" sibTransId="{7AD2AFC1-60AE-714D-B221-A368B036578A}"/>
    <dgm:cxn modelId="{91A30318-ECD5-CB42-B971-B4DEE84C3DC2}" type="presOf" srcId="{18027021-36CB-274F-A9D3-4813F19E01C5}" destId="{DDB94968-A720-A643-8C55-9F2A03548F1C}" srcOrd="0" destOrd="7" presId="urn:microsoft.com/office/officeart/2005/8/layout/cycle3"/>
    <dgm:cxn modelId="{34D3129C-C6C2-654F-A861-B034A6E4CD57}" type="presOf" srcId="{EFFA4D86-4A61-F447-98F2-39907E209BFB}" destId="{DDB94968-A720-A643-8C55-9F2A03548F1C}" srcOrd="0" destOrd="5" presId="urn:microsoft.com/office/officeart/2005/8/layout/cycle3"/>
    <dgm:cxn modelId="{FDC5F1B7-47B0-6A46-BABE-24449E2B762C}" type="presOf" srcId="{585F4375-545C-7248-BF29-F02FB05A1107}" destId="{F4D6A7BE-B854-6E49-BBAC-8765D0B0514B}" srcOrd="0" destOrd="6" presId="urn:microsoft.com/office/officeart/2005/8/layout/cycle3"/>
    <dgm:cxn modelId="{AB120094-71C8-2E4F-991B-C81418CB7799}" type="presOf" srcId="{75AE4127-AA3D-474E-A672-934D13E8D3AA}" destId="{F4D6A7BE-B854-6E49-BBAC-8765D0B0514B}" srcOrd="0" destOrd="0" presId="urn:microsoft.com/office/officeart/2005/8/layout/cycle3"/>
    <dgm:cxn modelId="{29D69B0C-D8AA-F246-80D6-1942FA06CBA5}" srcId="{3531C4B8-F44C-FA45-B43F-B5F7562E6813}" destId="{75AE4127-AA3D-474E-A672-934D13E8D3AA}" srcOrd="0" destOrd="0" parTransId="{DA2C09DA-A827-6E48-A019-75674EC05B1F}" sibTransId="{95BD72D2-F4F8-1744-BAF7-F4EDF9F8831F}"/>
    <dgm:cxn modelId="{29470D0F-5AE5-2644-AE2D-41E83EFE428C}" type="presOf" srcId="{1BE84915-8A79-1447-B9D4-6BC6761E83CB}" destId="{DDB94968-A720-A643-8C55-9F2A03548F1C}" srcOrd="0" destOrd="1" presId="urn:microsoft.com/office/officeart/2005/8/layout/cycle3"/>
    <dgm:cxn modelId="{4753420A-4B01-1045-B82E-160E47B7A95B}" srcId="{75AE4127-AA3D-474E-A672-934D13E8D3AA}" destId="{6001F9C1-519F-FA48-8FA9-D808F77F1D46}" srcOrd="1" destOrd="0" parTransId="{3FE835CD-A251-A64C-90D4-CC5ECE47F169}" sibTransId="{08961FB9-3E04-D04C-9769-65F84AEE88F6}"/>
    <dgm:cxn modelId="{3E970100-ABD1-C749-A0DB-9227883B9F48}" srcId="{04E00387-8D73-D148-A521-2B91B96DF51A}" destId="{C832DF2A-1D79-6B4E-AEAF-D92458CD4595}" srcOrd="1" destOrd="0" parTransId="{31B29414-45E2-BA49-8040-6020ADAC1D0B}" sibTransId="{56606F44-7E79-C146-90C9-24572C8D31EA}"/>
    <dgm:cxn modelId="{15D5044C-C5C1-E74C-BB91-DCE4058D974F}" type="presOf" srcId="{84F3057B-69E0-2846-AE6A-D93748DB7785}" destId="{473A126F-6E81-AF49-A9C2-A536739489CE}" srcOrd="0" destOrd="1" presId="urn:microsoft.com/office/officeart/2005/8/layout/cycle3"/>
    <dgm:cxn modelId="{B768555B-3C69-A240-B451-0EA8E38A8D1F}" srcId="{A26939AA-AEFD-4D4F-BD88-DD03A5F03649}" destId="{450B0F02-DC8A-5C4E-AFB1-8E5F3C857686}" srcOrd="1" destOrd="0" parTransId="{910415D9-6AC9-B24C-ADBC-A728713574A6}" sibTransId="{4807ACBE-9328-4243-A593-EE8076B46755}"/>
    <dgm:cxn modelId="{19530C69-58BE-4441-812E-CE95CC369DDD}" srcId="{A26939AA-AEFD-4D4F-BD88-DD03A5F03649}" destId="{18027021-36CB-274F-A9D3-4813F19E01C5}" srcOrd="3" destOrd="0" parTransId="{85D660AE-30A3-194F-AC1F-92CCFF104E77}" sibTransId="{7EFA7890-98AF-A44F-84EA-D4D01B8840C9}"/>
    <dgm:cxn modelId="{C4560BA4-9E53-1A43-8FD7-FD6C15A825A5}" type="presOf" srcId="{450B0F02-DC8A-5C4E-AFB1-8E5F3C857686}" destId="{DDB94968-A720-A643-8C55-9F2A03548F1C}" srcOrd="0" destOrd="2" presId="urn:microsoft.com/office/officeart/2005/8/layout/cycle3"/>
    <dgm:cxn modelId="{4C19854B-7572-EE4D-968A-B2BEDC8D4EFD}" type="presOf" srcId="{3531C4B8-F44C-FA45-B43F-B5F7562E6813}" destId="{DA8DAB69-5F3C-E645-953E-1E03FC5268C6}" srcOrd="0" destOrd="0" presId="urn:microsoft.com/office/officeart/2005/8/layout/cycle3"/>
    <dgm:cxn modelId="{6DF1955D-3E8A-CF4B-8F6A-7BFBC6B33332}" srcId="{9F663816-CC04-D54D-A733-9AD4D29B8221}" destId="{EFFA4D86-4A61-F447-98F2-39907E209BFB}" srcOrd="1" destOrd="0" parTransId="{D5E569D4-3AFC-0A45-B419-A957540A5341}" sibTransId="{6279CDCD-291F-A349-AE02-BE0AFF181183}"/>
    <dgm:cxn modelId="{2B8D0CF8-369F-D646-A06E-C366E1250821}" type="presOf" srcId="{A26939AA-AEFD-4D4F-BD88-DD03A5F03649}" destId="{DDB94968-A720-A643-8C55-9F2A03548F1C}" srcOrd="0" destOrd="0" presId="urn:microsoft.com/office/officeart/2005/8/layout/cycle3"/>
    <dgm:cxn modelId="{0C04B93D-0904-7C4C-800B-B4784442D2FB}" type="presOf" srcId="{709F13F5-B395-F746-81BB-C90C1EEE5EE1}" destId="{DDB94968-A720-A643-8C55-9F2A03548F1C}" srcOrd="0" destOrd="4" presId="urn:microsoft.com/office/officeart/2005/8/layout/cycle3"/>
    <dgm:cxn modelId="{F1533449-1BEA-CE40-83F2-BF9483E993BE}" type="presOf" srcId="{2B0CE0C9-6FFD-2345-9D8C-42E389BBE944}" destId="{473A126F-6E81-AF49-A9C2-A536739489CE}" srcOrd="0" destOrd="5" presId="urn:microsoft.com/office/officeart/2005/8/layout/cycle3"/>
    <dgm:cxn modelId="{E73C1A41-5663-8A4D-938B-379DA0BB2013}" srcId="{9F663816-CC04-D54D-A733-9AD4D29B8221}" destId="{709F13F5-B395-F746-81BB-C90C1EEE5EE1}" srcOrd="0" destOrd="0" parTransId="{FC2AF5F7-A45D-6B4F-9EFB-FDEF54B5F9F3}" sibTransId="{B242D743-78AE-2B4D-B0FE-2728C6F02D4F}"/>
    <dgm:cxn modelId="{AAE06B36-7A81-6D40-A755-B774B2D0DAC3}" srcId="{75AE4127-AA3D-474E-A672-934D13E8D3AA}" destId="{8755BA4C-B1FE-0F43-8052-27F3F15B1DA5}" srcOrd="0" destOrd="0" parTransId="{AF735A65-6DE6-844B-9691-25B0152B2ED7}" sibTransId="{44EF9D67-E8CD-D945-948F-7D617C2CD793}"/>
    <dgm:cxn modelId="{F4B16660-ABB2-7444-987E-ED40866CE3CE}" type="presOf" srcId="{5A7BA5C7-572C-AF48-821B-6963B09239BD}" destId="{DDB94968-A720-A643-8C55-9F2A03548F1C}" srcOrd="0" destOrd="6" presId="urn:microsoft.com/office/officeart/2005/8/layout/cycle3"/>
    <dgm:cxn modelId="{4B537018-5ACD-9540-818B-39C2FE707C46}" type="presOf" srcId="{FE091081-CE92-FB4B-A24A-FDADEDD7D6A3}" destId="{F4D6A7BE-B854-6E49-BBAC-8765D0B0514B}" srcOrd="0" destOrd="4" presId="urn:microsoft.com/office/officeart/2005/8/layout/cycle3"/>
    <dgm:cxn modelId="{490F5173-5850-E741-BBE0-F75FB8CC7D06}" srcId="{04E00387-8D73-D148-A521-2B91B96DF51A}" destId="{2B0CE0C9-6FFD-2345-9D8C-42E389BBE944}" srcOrd="4" destOrd="0" parTransId="{91D05217-26CD-564C-80D1-EBACEB069E9F}" sibTransId="{4C03A6F9-80C6-5A49-B78F-6601E16E47D1}"/>
    <dgm:cxn modelId="{3F316205-C0AE-AB49-9095-DDD2852911D9}" srcId="{A26939AA-AEFD-4D4F-BD88-DD03A5F03649}" destId="{9F663816-CC04-D54D-A733-9AD4D29B8221}" srcOrd="2" destOrd="0" parTransId="{AD0F04C7-9F50-6445-8E6C-2A493E393D1D}" sibTransId="{2516D8AD-AA79-EA41-BBAD-517F1283E568}"/>
    <dgm:cxn modelId="{9186E09B-C06D-B24B-88F4-45DE7BF75F23}" type="presOf" srcId="{6001F9C1-519F-FA48-8FA9-D808F77F1D46}" destId="{F4D6A7BE-B854-6E49-BBAC-8765D0B0514B}" srcOrd="0" destOrd="2" presId="urn:microsoft.com/office/officeart/2005/8/layout/cycle3"/>
    <dgm:cxn modelId="{F25D954F-E29B-714C-A26A-77BD30909918}" srcId="{9F663816-CC04-D54D-A733-9AD4D29B8221}" destId="{5A7BA5C7-572C-AF48-821B-6963B09239BD}" srcOrd="2" destOrd="0" parTransId="{85737988-E3A8-1E41-B759-EE744999AA86}" sibTransId="{72255432-BD43-2D42-902A-0FEB911695B8}"/>
    <dgm:cxn modelId="{F8A39605-2DA9-9E41-83C7-B882BAAA36BE}" type="presParOf" srcId="{DA8DAB69-5F3C-E645-953E-1E03FC5268C6}" destId="{E36B587E-BBD8-4044-8D16-E4E591E0E307}" srcOrd="0" destOrd="0" presId="urn:microsoft.com/office/officeart/2005/8/layout/cycle3"/>
    <dgm:cxn modelId="{93C23F34-1401-A84C-AFC7-8DF16AE58D91}" type="presParOf" srcId="{E36B587E-BBD8-4044-8D16-E4E591E0E307}" destId="{F4D6A7BE-B854-6E49-BBAC-8765D0B0514B}" srcOrd="0" destOrd="0" presId="urn:microsoft.com/office/officeart/2005/8/layout/cycle3"/>
    <dgm:cxn modelId="{D65D658B-E937-B845-B52A-2A68E7F21FDE}" type="presParOf" srcId="{E36B587E-BBD8-4044-8D16-E4E591E0E307}" destId="{7C7F96FC-009C-664A-9EB6-906C3E38C506}" srcOrd="1" destOrd="0" presId="urn:microsoft.com/office/officeart/2005/8/layout/cycle3"/>
    <dgm:cxn modelId="{9BC4C148-839D-5645-A1BF-AA6D34F8A7FF}" type="presParOf" srcId="{E36B587E-BBD8-4044-8D16-E4E591E0E307}" destId="{DDB94968-A720-A643-8C55-9F2A03548F1C}" srcOrd="2" destOrd="0" presId="urn:microsoft.com/office/officeart/2005/8/layout/cycle3"/>
    <dgm:cxn modelId="{7992EF07-E666-8140-990F-7A952B39F818}" type="presParOf" srcId="{E36B587E-BBD8-4044-8D16-E4E591E0E307}" destId="{473A126F-6E81-AF49-A9C2-A536739489CE}"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F96FC-009C-664A-9EB6-906C3E38C506}">
      <dsp:nvSpPr>
        <dsp:cNvPr id="0" name=""/>
        <dsp:cNvSpPr/>
      </dsp:nvSpPr>
      <dsp:spPr>
        <a:xfrm>
          <a:off x="2109938" y="-389572"/>
          <a:ext cx="5373788" cy="5373788"/>
        </a:xfrm>
        <a:prstGeom prst="circularArrow">
          <a:avLst>
            <a:gd name="adj1" fmla="val 5689"/>
            <a:gd name="adj2" fmla="val 340510"/>
            <a:gd name="adj3" fmla="val 12015721"/>
            <a:gd name="adj4" fmla="val 18568183"/>
            <a:gd name="adj5" fmla="val 5908"/>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4D6A7BE-B854-6E49-BBAC-8765D0B0514B}">
      <dsp:nvSpPr>
        <dsp:cNvPr id="0" name=""/>
        <dsp:cNvSpPr/>
      </dsp:nvSpPr>
      <dsp:spPr>
        <a:xfrm>
          <a:off x="2757743" y="44212"/>
          <a:ext cx="4078177" cy="206974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Grant application</a:t>
          </a:r>
          <a:endParaRPr lang="en-US" sz="1500" b="1" kern="1200" dirty="0"/>
        </a:p>
        <a:p>
          <a:pPr marL="114300" lvl="1" indent="-114300" algn="l" defTabSz="533400">
            <a:lnSpc>
              <a:spcPct val="90000"/>
            </a:lnSpc>
            <a:spcBef>
              <a:spcPct val="0"/>
            </a:spcBef>
            <a:spcAft>
              <a:spcPct val="15000"/>
            </a:spcAft>
            <a:buChar char="••"/>
          </a:pPr>
          <a:r>
            <a:rPr lang="en-US" sz="1200" kern="1200" dirty="0" smtClean="0"/>
            <a:t>Check Funders RDM policy</a:t>
          </a:r>
          <a:endParaRPr lang="en-US" sz="1200" kern="1200" dirty="0"/>
        </a:p>
        <a:p>
          <a:pPr marL="114300" lvl="1" indent="-114300" algn="l" defTabSz="533400">
            <a:lnSpc>
              <a:spcPct val="90000"/>
            </a:lnSpc>
            <a:spcBef>
              <a:spcPct val="0"/>
            </a:spcBef>
            <a:spcAft>
              <a:spcPct val="15000"/>
            </a:spcAft>
            <a:buChar char="••"/>
          </a:pPr>
          <a:r>
            <a:rPr lang="en-US" sz="1200" kern="1200" dirty="0" smtClean="0"/>
            <a:t>Review data management plan</a:t>
          </a:r>
          <a:endParaRPr lang="en-US" sz="1200" kern="1200" dirty="0"/>
        </a:p>
        <a:p>
          <a:pPr marL="114300" lvl="1" indent="-114300" algn="l" defTabSz="533400">
            <a:lnSpc>
              <a:spcPct val="90000"/>
            </a:lnSpc>
            <a:spcBef>
              <a:spcPct val="0"/>
            </a:spcBef>
            <a:spcAft>
              <a:spcPct val="15000"/>
            </a:spcAft>
            <a:buChar char="••"/>
          </a:pPr>
          <a:r>
            <a:rPr lang="en-US" sz="1200" kern="1200" dirty="0" smtClean="0"/>
            <a:t>Help finding existing data</a:t>
          </a:r>
          <a:endParaRPr lang="en-US" sz="1200" kern="1200" dirty="0"/>
        </a:p>
        <a:p>
          <a:pPr marL="114300" lvl="1" indent="-114300" algn="l" defTabSz="533400">
            <a:lnSpc>
              <a:spcPct val="90000"/>
            </a:lnSpc>
            <a:spcBef>
              <a:spcPct val="0"/>
            </a:spcBef>
            <a:spcAft>
              <a:spcPct val="15000"/>
            </a:spcAft>
            <a:buChar char="••"/>
          </a:pPr>
          <a:r>
            <a:rPr lang="en-US" sz="1200" kern="1200" dirty="0" smtClean="0"/>
            <a:t>Help estimating data size and types</a:t>
          </a:r>
          <a:endParaRPr lang="en-US" sz="1200" kern="1200" dirty="0"/>
        </a:p>
        <a:p>
          <a:pPr marL="114300" lvl="1" indent="-114300" algn="l" defTabSz="533400">
            <a:lnSpc>
              <a:spcPct val="90000"/>
            </a:lnSpc>
            <a:spcBef>
              <a:spcPct val="0"/>
            </a:spcBef>
            <a:spcAft>
              <a:spcPct val="15000"/>
            </a:spcAft>
            <a:buChar char="••"/>
          </a:pPr>
          <a:r>
            <a:rPr lang="en-US" sz="1200" kern="1200" dirty="0" smtClean="0"/>
            <a:t>Advise on costs of storage and preservation</a:t>
          </a:r>
          <a:endParaRPr lang="en-US" sz="1200" kern="1200" dirty="0"/>
        </a:p>
        <a:p>
          <a:pPr marL="114300" lvl="1" indent="-114300" algn="l" defTabSz="533400">
            <a:lnSpc>
              <a:spcPct val="90000"/>
            </a:lnSpc>
            <a:spcBef>
              <a:spcPct val="0"/>
            </a:spcBef>
            <a:spcAft>
              <a:spcPct val="15000"/>
            </a:spcAft>
            <a:buChar char="••"/>
          </a:pPr>
          <a:r>
            <a:rPr lang="en-US" sz="1200" kern="1200" dirty="0" smtClean="0"/>
            <a:t>1-2-1 training </a:t>
          </a:r>
          <a:endParaRPr lang="en-US" sz="1200" kern="1200" dirty="0"/>
        </a:p>
      </dsp:txBody>
      <dsp:txXfrm>
        <a:off x="2858780" y="145249"/>
        <a:ext cx="3876103" cy="1867674"/>
      </dsp:txXfrm>
    </dsp:sp>
    <dsp:sp modelId="{DDB94968-A720-A643-8C55-9F2A03548F1C}">
      <dsp:nvSpPr>
        <dsp:cNvPr id="0" name=""/>
        <dsp:cNvSpPr/>
      </dsp:nvSpPr>
      <dsp:spPr>
        <a:xfrm>
          <a:off x="4946205" y="3418247"/>
          <a:ext cx="3854136" cy="192706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During the research</a:t>
          </a:r>
        </a:p>
        <a:p>
          <a:pPr marL="114300" lvl="1" indent="-114300" algn="l" defTabSz="533400">
            <a:lnSpc>
              <a:spcPct val="90000"/>
            </a:lnSpc>
            <a:spcBef>
              <a:spcPct val="0"/>
            </a:spcBef>
            <a:spcAft>
              <a:spcPct val="15000"/>
            </a:spcAft>
            <a:buChar char="••"/>
          </a:pPr>
          <a:r>
            <a:rPr lang="en-US" sz="1200" kern="1200" dirty="0" smtClean="0"/>
            <a:t>Help documenting data</a:t>
          </a:r>
        </a:p>
        <a:p>
          <a:pPr marL="114300" lvl="1" indent="-114300" algn="l" defTabSz="533400">
            <a:lnSpc>
              <a:spcPct val="90000"/>
            </a:lnSpc>
            <a:spcBef>
              <a:spcPct val="0"/>
            </a:spcBef>
            <a:spcAft>
              <a:spcPct val="15000"/>
            </a:spcAft>
            <a:buChar char="••"/>
          </a:pPr>
          <a:r>
            <a:rPr lang="en-US" sz="1200" kern="1200" dirty="0" smtClean="0"/>
            <a:t>Help with DOIs</a:t>
          </a:r>
        </a:p>
        <a:p>
          <a:pPr marL="114300" lvl="1" indent="-114300" algn="l" defTabSz="533400">
            <a:lnSpc>
              <a:spcPct val="90000"/>
            </a:lnSpc>
            <a:spcBef>
              <a:spcPct val="0"/>
            </a:spcBef>
            <a:spcAft>
              <a:spcPct val="15000"/>
            </a:spcAft>
            <a:buChar char="••"/>
          </a:pPr>
          <a:r>
            <a:rPr lang="en-US" sz="1200" kern="1200" dirty="0" smtClean="0"/>
            <a:t>Advice on best practices:</a:t>
          </a:r>
        </a:p>
        <a:p>
          <a:pPr marL="228600" lvl="2" indent="-114300" algn="l" defTabSz="533400">
            <a:lnSpc>
              <a:spcPct val="90000"/>
            </a:lnSpc>
            <a:spcBef>
              <a:spcPct val="0"/>
            </a:spcBef>
            <a:spcAft>
              <a:spcPct val="15000"/>
            </a:spcAft>
            <a:buChar char="••"/>
          </a:pPr>
          <a:r>
            <a:rPr lang="en-US" sz="1200" kern="1200" dirty="0" smtClean="0"/>
            <a:t>Regular backups</a:t>
          </a:r>
        </a:p>
        <a:p>
          <a:pPr marL="228600" lvl="2" indent="-114300" algn="l" defTabSz="533400">
            <a:lnSpc>
              <a:spcPct val="90000"/>
            </a:lnSpc>
            <a:spcBef>
              <a:spcPct val="0"/>
            </a:spcBef>
            <a:spcAft>
              <a:spcPct val="15000"/>
            </a:spcAft>
            <a:buChar char="••"/>
          </a:pPr>
          <a:r>
            <a:rPr lang="en-US" sz="1200" kern="1200" dirty="0" smtClean="0"/>
            <a:t>Information security</a:t>
          </a:r>
        </a:p>
        <a:p>
          <a:pPr marL="228600" lvl="2" indent="-114300" algn="l" defTabSz="533400">
            <a:lnSpc>
              <a:spcPct val="90000"/>
            </a:lnSpc>
            <a:spcBef>
              <a:spcPct val="0"/>
            </a:spcBef>
            <a:spcAft>
              <a:spcPct val="15000"/>
            </a:spcAft>
            <a:buChar char="••"/>
          </a:pPr>
          <a:r>
            <a:rPr lang="en-US" sz="1200" kern="1200" dirty="0" smtClean="0"/>
            <a:t>Collaborating over data in controlled environment</a:t>
          </a:r>
        </a:p>
        <a:p>
          <a:pPr marL="114300" lvl="1" indent="-114300" algn="l" defTabSz="533400">
            <a:lnSpc>
              <a:spcPct val="90000"/>
            </a:lnSpc>
            <a:spcBef>
              <a:spcPct val="0"/>
            </a:spcBef>
            <a:spcAft>
              <a:spcPct val="15000"/>
            </a:spcAft>
            <a:buChar char="••"/>
          </a:pPr>
          <a:endParaRPr lang="en-US" sz="1200" kern="1200" dirty="0" smtClean="0"/>
        </a:p>
      </dsp:txBody>
      <dsp:txXfrm>
        <a:off x="5040277" y="3512319"/>
        <a:ext cx="3665992" cy="1738924"/>
      </dsp:txXfrm>
    </dsp:sp>
    <dsp:sp modelId="{473A126F-6E81-AF49-A9C2-A536739489CE}">
      <dsp:nvSpPr>
        <dsp:cNvPr id="0" name=""/>
        <dsp:cNvSpPr/>
      </dsp:nvSpPr>
      <dsp:spPr>
        <a:xfrm>
          <a:off x="641927" y="3292041"/>
          <a:ext cx="3854136" cy="192706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After the research</a:t>
          </a:r>
          <a:endParaRPr lang="en-US" sz="1500" b="1" kern="1200" dirty="0"/>
        </a:p>
        <a:p>
          <a:pPr marL="114300" lvl="1" indent="-114300" algn="l" defTabSz="533400">
            <a:lnSpc>
              <a:spcPct val="90000"/>
            </a:lnSpc>
            <a:spcBef>
              <a:spcPct val="0"/>
            </a:spcBef>
            <a:spcAft>
              <a:spcPct val="15000"/>
            </a:spcAft>
            <a:buChar char="••"/>
          </a:pPr>
          <a:r>
            <a:rPr lang="en-US" sz="1200" kern="1200" dirty="0" smtClean="0"/>
            <a:t>Deposit data to DRO-DATA</a:t>
          </a:r>
          <a:endParaRPr lang="en-US" sz="1200" kern="1200" dirty="0"/>
        </a:p>
        <a:p>
          <a:pPr marL="114300" lvl="1" indent="-114300" algn="l" defTabSz="533400">
            <a:lnSpc>
              <a:spcPct val="90000"/>
            </a:lnSpc>
            <a:spcBef>
              <a:spcPct val="0"/>
            </a:spcBef>
            <a:spcAft>
              <a:spcPct val="15000"/>
            </a:spcAft>
            <a:buChar char="••"/>
          </a:pPr>
          <a:r>
            <a:rPr lang="en-US" sz="1200" kern="1200" dirty="0" smtClean="0"/>
            <a:t>Help migrating data to best format</a:t>
          </a:r>
          <a:endParaRPr lang="en-US" sz="1200" kern="1200" dirty="0"/>
        </a:p>
        <a:p>
          <a:pPr marL="114300" lvl="1" indent="-114300" algn="l" defTabSz="533400">
            <a:lnSpc>
              <a:spcPct val="90000"/>
            </a:lnSpc>
            <a:spcBef>
              <a:spcPct val="0"/>
            </a:spcBef>
            <a:spcAft>
              <a:spcPct val="15000"/>
            </a:spcAft>
            <a:buChar char="••"/>
          </a:pPr>
          <a:r>
            <a:rPr lang="en-US" sz="1200" kern="1200" dirty="0" smtClean="0"/>
            <a:t>Help licensing OA data</a:t>
          </a:r>
          <a:endParaRPr lang="en-US" sz="1200" kern="1200" dirty="0"/>
        </a:p>
        <a:p>
          <a:pPr marL="114300" lvl="1" indent="-114300" algn="l" defTabSz="533400">
            <a:lnSpc>
              <a:spcPct val="90000"/>
            </a:lnSpc>
            <a:spcBef>
              <a:spcPct val="0"/>
            </a:spcBef>
            <a:spcAft>
              <a:spcPct val="15000"/>
            </a:spcAft>
            <a:buChar char="••"/>
          </a:pPr>
          <a:r>
            <a:rPr lang="en-US" sz="1200" kern="1200" dirty="0" smtClean="0"/>
            <a:t>Help sharing data publicly</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735999" y="3386113"/>
        <a:ext cx="3665992" cy="173892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106F36-2E53-9C4B-94FC-A7516E95006F}" type="datetimeFigureOut">
              <a:rPr lang="en-US" smtClean="0"/>
              <a:t>16/02/17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B5161-7A8F-644E-8823-1CCCC376287B}" type="slidenum">
              <a:rPr lang="en-US" smtClean="0"/>
              <a:t>‹#›</a:t>
            </a:fld>
            <a:endParaRPr lang="en-US"/>
          </a:p>
        </p:txBody>
      </p:sp>
    </p:spTree>
    <p:extLst>
      <p:ext uri="{BB962C8B-B14F-4D97-AF65-F5344CB8AC3E}">
        <p14:creationId xmlns:p14="http://schemas.microsoft.com/office/powerpoint/2010/main" val="1395938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93C9B-DCAD-6E4A-87C4-69A2C6590830}" type="datetimeFigureOut">
              <a:rPr lang="en-US" smtClean="0"/>
              <a:t>16/02/17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F522F5-247E-BA47-A9B6-FA69E1FC5D74}" type="slidenum">
              <a:rPr lang="en-US" smtClean="0"/>
              <a:t>‹#›</a:t>
            </a:fld>
            <a:endParaRPr lang="en-US"/>
          </a:p>
        </p:txBody>
      </p:sp>
    </p:spTree>
    <p:extLst>
      <p:ext uri="{BB962C8B-B14F-4D97-AF65-F5344CB8AC3E}">
        <p14:creationId xmlns:p14="http://schemas.microsoft.com/office/powerpoint/2010/main" val="29811046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epsrc.ac.uk/files/aboutus/standards/clarificationsofexpectationsresearchdatamanagemen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account/upgrade/pro" TargetMode="External"/><Relationship Id="rId4" Type="http://schemas.openxmlformats.org/officeDocument/2006/relationships/hyperlink" Target="https://www.flickr.com/photos/walkingsf/" TargetMode="External"/><Relationship Id="rId5" Type="http://schemas.openxmlformats.org/officeDocument/2006/relationships/hyperlink" Target="https://www.flickr.com/photos/tags/11):"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walkingsf/" TargetMode="External"/><Relationship Id="rId4" Type="http://schemas.openxmlformats.org/officeDocument/2006/relationships/hyperlink" Target="https://www.flickr.com/photos/tags/4" TargetMode="External"/><Relationship Id="rId5" Type="http://schemas.openxmlformats.org/officeDocument/2006/relationships/hyperlink" Target="https://www.flickr.com/photos/tags/3):"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x.doi.org/10.1371/journal.pbio.1001779" TargetMode="External"/><Relationship Id="rId4" Type="http://schemas.openxmlformats.org/officeDocument/2006/relationships/hyperlink" Target="http://www.projecthepinspire.net/"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ists.okfn.org/pipermail/open-science/20140519/003345.html" TargetMode="External"/><Relationship Id="rId4" Type="http://schemas.openxmlformats.org/officeDocument/2006/relationships/hyperlink" Target="http://ifosslawbook.org/uk/"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walkingsf/" TargetMode="External"/><Relationship Id="rId4" Type="http://schemas.openxmlformats.org/officeDocument/2006/relationships/hyperlink" Target="https://www.flickr.com/photos/tags/2" TargetMode="External"/><Relationship Id="rId5" Type="http://schemas.openxmlformats.org/officeDocument/2006/relationships/hyperlink" Target="https://www.flickr.com/photos/tags/1):"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dcc.ac.uk/sites/default/files/documents/resource/DMP_Checklist_2013.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lickr.com/photos/tags/1" TargetMode="External"/><Relationship Id="rId4" Type="http://schemas.openxmlformats.org/officeDocument/2006/relationships/hyperlink" Target="https://www.flickr.com/photos/tags/2):"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datacentrum.3tu.nl/en/what-we-offer/data-archive/%23format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www.dropbox.com</a:t>
            </a:r>
            <a:r>
              <a:rPr lang="en-US" dirty="0" smtClean="0"/>
              <a:t>/s/ccrqd28oicmhp6e/rdm%2Bawarnes%2BLRTraining-2017.pptx?dl=0 </a:t>
            </a:r>
            <a:endParaRPr lang="en-US" dirty="0"/>
          </a:p>
        </p:txBody>
      </p:sp>
      <p:sp>
        <p:nvSpPr>
          <p:cNvPr id="4" name="Slide Number Placeholder 3"/>
          <p:cNvSpPr>
            <a:spLocks noGrp="1"/>
          </p:cNvSpPr>
          <p:nvPr>
            <p:ph type="sldNum" sz="quarter" idx="10"/>
          </p:nvPr>
        </p:nvSpPr>
        <p:spPr/>
        <p:txBody>
          <a:bodyPr/>
          <a:lstStyle/>
          <a:p>
            <a:fld id="{0494B3F0-AE01-6549-ACAB-9BA4A2F67E38}" type="slidenum">
              <a:rPr lang="en-US" smtClean="0"/>
              <a:t>1</a:t>
            </a:fld>
            <a:endParaRPr lang="en-US"/>
          </a:p>
        </p:txBody>
      </p:sp>
    </p:spTree>
    <p:extLst>
      <p:ext uri="{BB962C8B-B14F-4D97-AF65-F5344CB8AC3E}">
        <p14:creationId xmlns:p14="http://schemas.microsoft.com/office/powerpoint/2010/main" val="304951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You also have requirements or moves to recognise the need to manage and share data from other organisations.</a:t>
            </a:r>
          </a:p>
          <a:p>
            <a:pPr marL="0" indent="0">
              <a:buNone/>
            </a:pPr>
            <a:endParaRPr lang="en-GB" dirty="0" smtClean="0"/>
          </a:p>
          <a:p>
            <a:pPr marL="0" indent="0">
              <a:buNone/>
            </a:pPr>
            <a:r>
              <a:rPr lang="en-GB" dirty="0" smtClean="0"/>
              <a:t>Mention</a:t>
            </a:r>
            <a:r>
              <a:rPr lang="en-GB" baseline="0" dirty="0" smtClean="0"/>
              <a:t> also that journals (</a:t>
            </a:r>
            <a:r>
              <a:rPr lang="en-GB" baseline="0" dirty="0" err="1" smtClean="0"/>
              <a:t>eg</a:t>
            </a:r>
            <a:r>
              <a:rPr lang="en-GB" baseline="0" dirty="0" smtClean="0"/>
              <a:t> in biosciences) may require you to submit data alongside a published article as standard practice.</a:t>
            </a:r>
          </a:p>
          <a:p>
            <a:pPr marL="0" indent="0">
              <a:buNone/>
            </a:pPr>
            <a:endParaRPr lang="en-GB" baseline="0" dirty="0" smtClean="0"/>
          </a:p>
          <a:p>
            <a:pPr>
              <a:spcAft>
                <a:spcPts val="1200"/>
              </a:spcAft>
            </a:pPr>
            <a:r>
              <a:rPr lang="en-GB" sz="1200" dirty="0" smtClean="0"/>
              <a:t>Consensus between Councils:</a:t>
            </a:r>
          </a:p>
          <a:p>
            <a:pPr>
              <a:spcAft>
                <a:spcPts val="1200"/>
              </a:spcAft>
              <a:buFontTx/>
              <a:buAutoNum type="arabicPeriod"/>
            </a:pPr>
            <a:r>
              <a:rPr lang="en-GB" sz="1200" dirty="0" smtClean="0"/>
              <a:t> Data scrutiny</a:t>
            </a:r>
            <a:r>
              <a:rPr lang="en-GB" sz="1200" baseline="0" dirty="0" smtClean="0"/>
              <a:t> assures research integrity</a:t>
            </a:r>
          </a:p>
          <a:p>
            <a:pPr>
              <a:spcAft>
                <a:spcPts val="1200"/>
              </a:spcAft>
              <a:buFontTx/>
              <a:buAutoNum type="arabicPeriod"/>
            </a:pPr>
            <a:r>
              <a:rPr lang="en-GB" sz="1200" dirty="0" smtClean="0"/>
              <a:t> New opportunities by sharing data for inter-disciplinary research, potential</a:t>
            </a:r>
            <a:r>
              <a:rPr lang="en-GB" sz="1200" baseline="0" dirty="0" smtClean="0"/>
              <a:t> for</a:t>
            </a:r>
            <a:r>
              <a:rPr lang="en-GB" sz="1200" b="1" dirty="0" smtClean="0"/>
              <a:t> new impact</a:t>
            </a:r>
            <a:endParaRPr lang="en-GB" sz="1200" dirty="0" smtClean="0"/>
          </a:p>
          <a:p>
            <a:pPr>
              <a:spcAft>
                <a:spcPts val="1200"/>
              </a:spcAft>
            </a:pPr>
            <a:r>
              <a:rPr lang="en-GB" sz="1200" dirty="0" smtClean="0"/>
              <a:t>3.</a:t>
            </a:r>
            <a:r>
              <a:rPr lang="en-GB" sz="1200" baseline="0" dirty="0" smtClean="0"/>
              <a:t> Pragmatic on costs for data </a:t>
            </a:r>
            <a:r>
              <a:rPr lang="en-GB" sz="1200" baseline="0" dirty="0" err="1" smtClean="0"/>
              <a:t>curation</a:t>
            </a:r>
            <a:r>
              <a:rPr lang="en-GB" sz="1200" baseline="0" dirty="0" smtClean="0"/>
              <a:t>, clear retention policies, what accessible</a:t>
            </a:r>
          </a:p>
          <a:p>
            <a:pPr>
              <a:spcAft>
                <a:spcPts val="1200"/>
              </a:spcAft>
            </a:pPr>
            <a:endParaRPr lang="en-GB" sz="1200" baseline="0" dirty="0" smtClean="0"/>
          </a:p>
          <a:p>
            <a:pPr>
              <a:spcAft>
                <a:spcPts val="1200"/>
              </a:spcAft>
            </a:pPr>
            <a:r>
              <a:rPr lang="en-GB" sz="1200" baseline="0" dirty="0" smtClean="0"/>
              <a:t>Mention that DU Data Policy is under review.</a:t>
            </a:r>
            <a:endParaRPr lang="en-GB" sz="1200" dirty="0" smtClean="0"/>
          </a:p>
          <a:p>
            <a:pPr marL="0" indent="0">
              <a:buNone/>
            </a:pPr>
            <a:endParaRPr lang="en-GB"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AHRC do not have their own data policy. Instead share the RCUK common principles on data sharing</a:t>
            </a:r>
            <a:r>
              <a:rPr lang="en-US" sz="1200" kern="1200" baseline="0" dirty="0" smtClean="0">
                <a:solidFill>
                  <a:schemeClr val="tx1"/>
                </a:solidFill>
                <a:latin typeface="+mn-lt"/>
                <a:ea typeface="+mn-ea"/>
                <a:cs typeface="+mn-cs"/>
              </a:rPr>
              <a:t> </a:t>
            </a:r>
            <a:r>
              <a:rPr lang="en-US" dirty="0" smtClean="0"/>
              <a:t>http://</a:t>
            </a:r>
            <a:r>
              <a:rPr lang="en-US" dirty="0" err="1" smtClean="0"/>
              <a:t>www.rcuk.ac.uk</a:t>
            </a:r>
            <a:r>
              <a:rPr lang="en-US" dirty="0" smtClean="0"/>
              <a:t>/research/</a:t>
            </a:r>
            <a:r>
              <a:rPr lang="en-US" dirty="0" err="1" smtClean="0"/>
              <a:t>datapolicy</a:t>
            </a:r>
            <a:r>
              <a:rPr lang="en-US" dirty="0" smtClean="0"/>
              <a:t>/.</a:t>
            </a:r>
          </a:p>
          <a:p>
            <a:r>
              <a:rPr lang="en-US" b="1" dirty="0" smtClean="0"/>
              <a:t> </a:t>
            </a:r>
            <a:endParaRPr lang="en-US" b="1" dirty="0"/>
          </a:p>
        </p:txBody>
      </p:sp>
      <p:sp>
        <p:nvSpPr>
          <p:cNvPr id="4" name="Slide Number Placeholder 3"/>
          <p:cNvSpPr>
            <a:spLocks noGrp="1"/>
          </p:cNvSpPr>
          <p:nvPr>
            <p:ph type="sldNum" sz="quarter" idx="10"/>
          </p:nvPr>
        </p:nvSpPr>
        <p:spPr/>
        <p:txBody>
          <a:bodyPr/>
          <a:lstStyle/>
          <a:p>
            <a:fld id="{31267090-53B2-8844-B8A9-BDA3AC55E7DC}" type="slidenum">
              <a:rPr lang="en-US" smtClean="0"/>
              <a:t>12</a:t>
            </a:fld>
            <a:endParaRPr lang="en-US"/>
          </a:p>
        </p:txBody>
      </p:sp>
    </p:spTree>
    <p:extLst>
      <p:ext uri="{BB962C8B-B14F-4D97-AF65-F5344CB8AC3E}">
        <p14:creationId xmlns:p14="http://schemas.microsoft.com/office/powerpoint/2010/main" val="4912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data must be made available for re-use or archiving with </a:t>
            </a:r>
            <a:r>
              <a:rPr lang="en-US" sz="1200" b="1" kern="1200" dirty="0" smtClean="0">
                <a:solidFill>
                  <a:schemeClr val="tx1"/>
                </a:solidFill>
                <a:latin typeface="+mn-lt"/>
                <a:ea typeface="+mn-ea"/>
                <a:cs typeface="+mn-cs"/>
              </a:rPr>
              <a:t>the ESRC data service providers within three months of the end of the grant.</a:t>
            </a:r>
          </a:p>
          <a:p>
            <a:endParaRPr lang="en-US" b="1" dirty="0"/>
          </a:p>
        </p:txBody>
      </p:sp>
      <p:sp>
        <p:nvSpPr>
          <p:cNvPr id="4" name="Slide Number Placeholder 3"/>
          <p:cNvSpPr>
            <a:spLocks noGrp="1"/>
          </p:cNvSpPr>
          <p:nvPr>
            <p:ph type="sldNum" sz="quarter" idx="10"/>
          </p:nvPr>
        </p:nvSpPr>
        <p:spPr/>
        <p:txBody>
          <a:bodyPr/>
          <a:lstStyle/>
          <a:p>
            <a:fld id="{31267090-53B2-8844-B8A9-BDA3AC55E7DC}" type="slidenum">
              <a:rPr lang="en-US" smtClean="0"/>
              <a:t>13</a:t>
            </a:fld>
            <a:endParaRPr lang="en-US"/>
          </a:p>
        </p:txBody>
      </p:sp>
    </p:spTree>
    <p:extLst>
      <p:ext uri="{BB962C8B-B14F-4D97-AF65-F5344CB8AC3E}">
        <p14:creationId xmlns:p14="http://schemas.microsoft.com/office/powerpoint/2010/main" val="4912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a:t>
            </a:r>
            <a:r>
              <a:rPr lang="en-US" baseline="0" dirty="0" smtClean="0"/>
              <a:t> is different, unlike others, no plan requirements</a:t>
            </a:r>
          </a:p>
          <a:p>
            <a:endParaRPr lang="en-US" dirty="0" smtClean="0"/>
          </a:p>
          <a:p>
            <a:r>
              <a:rPr lang="en-US" dirty="0" smtClean="0"/>
              <a:t>Some detailed</a:t>
            </a:r>
            <a:r>
              <a:rPr lang="en-US" baseline="0" dirty="0" smtClean="0"/>
              <a:t> clarification are provided here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hlinkClick r:id="rId3"/>
              </a:rPr>
              <a:t>http://www.epsrc.ac.uk/files/aboutus/standards/clarificationsofexpectationsresearchdatamanagement/</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DDC95B84-8167-4A30-99DC-8C199AF4FFB6}" type="slidenum">
              <a:rPr lang="en-GB" smtClean="0"/>
              <a:pPr/>
              <a:t>14</a:t>
            </a:fld>
            <a:endParaRPr lang="en-GB"/>
          </a:p>
        </p:txBody>
      </p:sp>
    </p:spTree>
    <p:extLst>
      <p:ext uri="{BB962C8B-B14F-4D97-AF65-F5344CB8AC3E}">
        <p14:creationId xmlns:p14="http://schemas.microsoft.com/office/powerpoint/2010/main" val="427364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Data retention 3 years after publication to 10 years since</a:t>
            </a:r>
            <a:r>
              <a:rPr lang="en-GB" sz="1200" kern="1200" baseline="0" dirty="0" smtClean="0">
                <a:solidFill>
                  <a:schemeClr val="tx1"/>
                </a:solidFill>
                <a:effectLst/>
                <a:latin typeface="+mn-lt"/>
                <a:ea typeface="+mn-ea"/>
                <a:cs typeface="+mn-cs"/>
              </a:rPr>
              <a:t> last request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Research Data Management Steering Committee on behalf of UEC is responsible for ensuring the provision of:  </a:t>
            </a:r>
          </a:p>
          <a:p>
            <a:pPr lvl="0"/>
            <a:r>
              <a:rPr lang="en-GB" sz="1200" kern="1200" dirty="0" smtClean="0">
                <a:solidFill>
                  <a:schemeClr val="tx1"/>
                </a:solidFill>
                <a:effectLst/>
                <a:latin typeface="+mn-lt"/>
                <a:ea typeface="+mn-ea"/>
                <a:cs typeface="+mn-cs"/>
              </a:rPr>
              <a:t>- training, support and advice for the management of research data  </a:t>
            </a:r>
          </a:p>
          <a:p>
            <a:pPr lvl="0"/>
            <a:r>
              <a:rPr lang="en-GB" sz="1200" kern="1200" dirty="0" smtClean="0">
                <a:solidFill>
                  <a:schemeClr val="tx1"/>
                </a:solidFill>
                <a:effectLst/>
                <a:latin typeface="+mn-lt"/>
                <a:ea typeface="+mn-ea"/>
                <a:cs typeface="+mn-cs"/>
              </a:rPr>
              <a:t>- services and procedures enabling the registration, deposit, storage, and  </a:t>
            </a:r>
            <a:r>
              <a:rPr lang="en-GB" sz="1200" kern="1200" dirty="0" err="1" smtClean="0">
                <a:solidFill>
                  <a:schemeClr val="tx1"/>
                </a:solidFill>
                <a:effectLst/>
                <a:latin typeface="+mn-lt"/>
                <a:ea typeface="+mn-ea"/>
                <a:cs typeface="+mn-cs"/>
              </a:rPr>
              <a:t>curation</a:t>
            </a:r>
            <a:r>
              <a:rPr lang="en-GB" sz="1200" kern="1200" dirty="0" smtClean="0">
                <a:solidFill>
                  <a:schemeClr val="tx1"/>
                </a:solidFill>
                <a:effectLst/>
                <a:latin typeface="+mn-lt"/>
                <a:ea typeface="+mn-ea"/>
                <a:cs typeface="+mn-cs"/>
              </a:rPr>
              <a:t> of research data  </a:t>
            </a:r>
          </a:p>
          <a:p>
            <a:r>
              <a:rPr lang="en-GB" sz="1200" kern="1200" dirty="0" smtClean="0">
                <a:solidFill>
                  <a:schemeClr val="tx1"/>
                </a:solidFill>
                <a:effectLst/>
                <a:latin typeface="+mn-lt"/>
                <a:ea typeface="+mn-ea"/>
                <a:cs typeface="+mn-cs"/>
              </a:rPr>
              <a:t>Researchers are responsible for  </a:t>
            </a:r>
          </a:p>
          <a:p>
            <a:pPr lvl="0"/>
            <a:r>
              <a:rPr lang="en-GB" sz="1200" kern="1200" dirty="0" smtClean="0">
                <a:solidFill>
                  <a:schemeClr val="tx1"/>
                </a:solidFill>
                <a:effectLst/>
                <a:latin typeface="+mn-lt"/>
                <a:ea typeface="+mn-ea"/>
                <a:cs typeface="+mn-cs"/>
              </a:rPr>
              <a:t>- planning and documenting a clear research data management plan as part  of their application which should include procedures for collection,  storage, use, re-use, access, retention and eventual destruction of data  </a:t>
            </a:r>
          </a:p>
          <a:p>
            <a:pPr lvl="0"/>
            <a:r>
              <a:rPr lang="en-GB" sz="1200" kern="1200" dirty="0" smtClean="0">
                <a:solidFill>
                  <a:schemeClr val="tx1"/>
                </a:solidFill>
                <a:effectLst/>
                <a:latin typeface="+mn-lt"/>
                <a:ea typeface="+mn-ea"/>
                <a:cs typeface="+mn-cs"/>
              </a:rPr>
              <a:t>- planning for the </a:t>
            </a:r>
            <a:r>
              <a:rPr lang="en-GB" sz="1200" kern="1200" dirty="0" err="1" smtClean="0">
                <a:solidFill>
                  <a:schemeClr val="tx1"/>
                </a:solidFill>
                <a:effectLst/>
                <a:latin typeface="+mn-lt"/>
                <a:ea typeface="+mn-ea"/>
                <a:cs typeface="+mn-cs"/>
              </a:rPr>
              <a:t>curation</a:t>
            </a:r>
            <a:r>
              <a:rPr lang="en-GB" sz="1200" kern="1200" dirty="0" smtClean="0">
                <a:solidFill>
                  <a:schemeClr val="tx1"/>
                </a:solidFill>
                <a:effectLst/>
                <a:latin typeface="+mn-lt"/>
                <a:ea typeface="+mn-ea"/>
                <a:cs typeface="+mn-cs"/>
              </a:rPr>
              <a:t> and management of their data after the  completion of their project </a:t>
            </a:r>
          </a:p>
          <a:p>
            <a:pPr lvl="0"/>
            <a:r>
              <a:rPr lang="en-GB" sz="1200" kern="1200" dirty="0" smtClean="0">
                <a:solidFill>
                  <a:schemeClr val="tx1"/>
                </a:solidFill>
                <a:effectLst/>
                <a:latin typeface="+mn-lt"/>
                <a:ea typeface="+mn-ea"/>
                <a:cs typeface="+mn-cs"/>
              </a:rPr>
              <a:t>- ensuring that any requirements relating to research data management  specified in a research funding contract are met by the research data  management plan  </a:t>
            </a:r>
          </a:p>
          <a:p>
            <a:pPr lvl="0"/>
            <a:r>
              <a:rPr lang="en-GB" sz="1200" kern="1200" dirty="0" smtClean="0">
                <a:solidFill>
                  <a:schemeClr val="tx1"/>
                </a:solidFill>
                <a:effectLst/>
                <a:latin typeface="+mn-lt"/>
                <a:ea typeface="+mn-ea"/>
                <a:cs typeface="+mn-cs"/>
              </a:rPr>
              <a:t>- ensuring that a copy of the data management plan is registered with the  University’s Research Administration System (RAS)  </a:t>
            </a:r>
          </a:p>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15</a:t>
            </a:fld>
            <a:endParaRPr lang="en-US"/>
          </a:p>
        </p:txBody>
      </p:sp>
    </p:spTree>
    <p:extLst>
      <p:ext uri="{BB962C8B-B14F-4D97-AF65-F5344CB8AC3E}">
        <p14:creationId xmlns:p14="http://schemas.microsoft.com/office/powerpoint/2010/main" val="537955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Collection and retention of data - Department</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Heads of Departments should ensure compliance with all legal, ethical, funding body and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requirements for the collection, use and storage of data, especially personal data and sensitive personal data, where particular attention should be paid to the requirements of data protection legislation. They should also maintain confidentiality where undertakings have been made to third parties or to protect intellectual property rights. They should ensure that research data relating to publications is available for discussion with other researchers, subject to any existing agreements on confidentiality. </a:t>
            </a:r>
          </a:p>
          <a:p>
            <a:pPr marL="171450" indent="-171450">
              <a:buFont typeface="Arial"/>
              <a:buChar char="•"/>
            </a:pPr>
            <a:r>
              <a:rPr lang="en-US" sz="1200" kern="1200" dirty="0" smtClean="0">
                <a:solidFill>
                  <a:schemeClr val="tx1"/>
                </a:solidFill>
                <a:effectLst/>
                <a:latin typeface="+mn-lt"/>
                <a:ea typeface="+mn-ea"/>
                <a:cs typeface="+mn-cs"/>
              </a:rPr>
              <a:t>Data should be kept intact for any legally specified period and otherwise for three years at least, subject to any legal, ethical or other requirements, from the end of the project. It should be kept in a form that would enable retrieval by a third party, subject to limitations imposed by legislation and general principles of confidentiality. </a:t>
            </a:r>
          </a:p>
          <a:p>
            <a:pPr marL="171450" indent="-171450">
              <a:buFont typeface="Arial"/>
              <a:buChar char="•"/>
            </a:pPr>
            <a:r>
              <a:rPr lang="en-US" sz="1200" kern="1200" dirty="0" smtClean="0">
                <a:solidFill>
                  <a:schemeClr val="tx1"/>
                </a:solidFill>
                <a:effectLst/>
                <a:latin typeface="+mn-lt"/>
                <a:ea typeface="+mn-ea"/>
                <a:cs typeface="+mn-cs"/>
              </a:rPr>
              <a:t>Heads of Departments should ensure researchers within their department comply with any subject-specific requirements for the retention of data; for example, certain disciplines, such as health and biomedicine, may require research data to be retained for a considerably longer period. </a:t>
            </a:r>
          </a:p>
          <a:p>
            <a:pPr marL="171450" indent="-171450">
              <a:buFont typeface="Arial"/>
              <a:buChar char="•"/>
            </a:pPr>
            <a:r>
              <a:rPr lang="en-US" sz="1200" kern="1200" dirty="0" smtClean="0">
                <a:solidFill>
                  <a:schemeClr val="tx1"/>
                </a:solidFill>
                <a:effectLst/>
                <a:latin typeface="+mn-lt"/>
                <a:ea typeface="+mn-ea"/>
                <a:cs typeface="+mn-cs"/>
              </a:rPr>
              <a:t>If research data is to be deleted or destroyed, either because its agreed period of retention has expired or for legal or ethical reasons, it should be done so in accordance with all legal, ethical, research funder and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requirements and with particular concern for confidentiality and security. </a:t>
            </a:r>
          </a:p>
          <a:p>
            <a:pPr marL="171450" indent="-171450">
              <a:buFont typeface="Arial"/>
              <a:buChar char="•"/>
            </a:pPr>
            <a:r>
              <a:rPr lang="en-US" sz="1200" kern="1200" dirty="0" smtClean="0">
                <a:solidFill>
                  <a:schemeClr val="tx1"/>
                </a:solidFill>
                <a:effectLst/>
                <a:latin typeface="+mn-lt"/>
                <a:ea typeface="+mn-ea"/>
                <a:cs typeface="+mn-cs"/>
              </a:rPr>
              <a:t>Heads of Departments should put in place procedures, resources (including physical space) and administrative support to assist researchers in the accurate and efficient collection of data and its storage in a secure and accessible form. </a:t>
            </a:r>
          </a:p>
          <a:p>
            <a:pPr marL="171450" indent="-171450">
              <a:buFont typeface="Arial"/>
              <a:buChar char="•"/>
            </a:pP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Collection and retention of data - Researchers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Researchers wishing to use personal data must register with the University's Data Protection Officer. </a:t>
            </a:r>
          </a:p>
          <a:p>
            <a:pPr marL="171450" indent="-171450">
              <a:buFont typeface="Arial"/>
              <a:buChar char="•"/>
            </a:pPr>
            <a:r>
              <a:rPr lang="en-US" sz="1200" kern="1200" dirty="0" smtClean="0">
                <a:solidFill>
                  <a:schemeClr val="tx1"/>
                </a:solidFill>
                <a:effectLst/>
                <a:latin typeface="+mn-lt"/>
                <a:ea typeface="+mn-ea"/>
                <a:cs typeface="+mn-cs"/>
              </a:rPr>
              <a:t>Researchers should comply with all legal, ethical, funding body and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requirements for the collection, use and storage of data, especially personal data, where particular attention should be paid to the requirements of data protection legislation. They should also maintain confidentiality where undertakings have been made to third parties or to protect intellectual property rights. Guidance is available from the University’s Data Protection Officer. </a:t>
            </a:r>
          </a:p>
          <a:p>
            <a:pPr marL="171450" indent="-171450">
              <a:buFont typeface="Arial"/>
              <a:buChar char="•"/>
            </a:pPr>
            <a:r>
              <a:rPr lang="en-US" sz="1200" kern="1200" dirty="0" err="1" smtClean="0">
                <a:solidFill>
                  <a:schemeClr val="tx1"/>
                </a:solidFill>
                <a:effectLst/>
                <a:latin typeface="+mn-lt"/>
                <a:ea typeface="+mn-ea"/>
                <a:cs typeface="+mn-cs"/>
              </a:rPr>
              <a:t>Organisations</a:t>
            </a:r>
            <a:r>
              <a:rPr lang="en-US" sz="1200" kern="1200" dirty="0" smtClean="0">
                <a:solidFill>
                  <a:schemeClr val="tx1"/>
                </a:solidFill>
                <a:effectLst/>
                <a:latin typeface="+mn-lt"/>
                <a:ea typeface="+mn-ea"/>
                <a:cs typeface="+mn-cs"/>
              </a:rPr>
              <a:t> and researchers should ensure that research data relating to publications is available for discussion with other researchers, subject to any existing agreements on confidentiality. </a:t>
            </a:r>
          </a:p>
          <a:p>
            <a:pPr marL="171450" indent="-171450">
              <a:buFont typeface="Arial"/>
              <a:buChar char="•"/>
            </a:pPr>
            <a:r>
              <a:rPr lang="en-US" sz="1200" kern="1200" dirty="0" smtClean="0">
                <a:solidFill>
                  <a:schemeClr val="tx1"/>
                </a:solidFill>
                <a:effectLst/>
                <a:latin typeface="+mn-lt"/>
                <a:ea typeface="+mn-ea"/>
                <a:cs typeface="+mn-cs"/>
              </a:rPr>
              <a:t>Data generated in the course of research should be kept securely in paper or electronic format, as appropriate and in compliance with legislation etc. It should be kept where possible under the control of the University in a form that would enable retrieval by a third party, subject to limitations imposed by legislation and general principles of confidentiality. Back up records should always be kept for data stored on a computer </a:t>
            </a:r>
            <a:endParaRPr lang="en-US" dirty="0" smtClean="0"/>
          </a:p>
          <a:p>
            <a:pPr marL="171450" indent="-171450">
              <a:buFont typeface="Arial"/>
              <a:buChar char="•"/>
            </a:pPr>
            <a:r>
              <a:rPr lang="en-US" sz="1200" kern="1200" dirty="0" smtClean="0">
                <a:solidFill>
                  <a:schemeClr val="tx1"/>
                </a:solidFill>
                <a:effectLst/>
                <a:latin typeface="+mn-lt"/>
                <a:ea typeface="+mn-ea"/>
                <a:cs typeface="+mn-cs"/>
              </a:rPr>
              <a:t>Data should be kept intact for any legally specified period and otherwise for 3 years at least, subject to any legal, ethical or other requirements, from the end of the project. </a:t>
            </a:r>
          </a:p>
          <a:p>
            <a:pPr marL="171450" indent="-171450">
              <a:buFont typeface="Arial"/>
              <a:buChar char="•"/>
            </a:pPr>
            <a:r>
              <a:rPr lang="en-US" sz="1200" kern="1200" dirty="0" smtClean="0">
                <a:solidFill>
                  <a:schemeClr val="tx1"/>
                </a:solidFill>
                <a:effectLst/>
                <a:latin typeface="+mn-lt"/>
                <a:ea typeface="+mn-ea"/>
                <a:cs typeface="+mn-cs"/>
              </a:rPr>
              <a:t>Researchers should comply with any specific requirements by the grant funding body for the retention of data; for example, certain disciplines, such as health and biomedicine, may require research data to be retained for a considerably longer period. For example, the </a:t>
            </a:r>
            <a:r>
              <a:rPr lang="en-US" sz="1200" kern="1200" dirty="0" err="1" smtClean="0">
                <a:solidFill>
                  <a:schemeClr val="tx1"/>
                </a:solidFill>
                <a:effectLst/>
                <a:latin typeface="+mn-lt"/>
                <a:ea typeface="+mn-ea"/>
                <a:cs typeface="+mn-cs"/>
              </a:rPr>
              <a:t>Wellcome</a:t>
            </a:r>
            <a:r>
              <a:rPr lang="en-US" sz="1200" kern="1200" dirty="0" smtClean="0">
                <a:solidFill>
                  <a:schemeClr val="tx1"/>
                </a:solidFill>
                <a:effectLst/>
                <a:latin typeface="+mn-lt"/>
                <a:ea typeface="+mn-ea"/>
                <a:cs typeface="+mn-cs"/>
              </a:rPr>
              <a:t> Trust considers a minimum of 10 years after the completion of a research project to be an appropriate period. </a:t>
            </a:r>
          </a:p>
          <a:p>
            <a:pPr marL="171450" indent="-171450">
              <a:buFont typeface="Arial"/>
              <a:buChar char="•"/>
            </a:pPr>
            <a:r>
              <a:rPr lang="en-US" sz="1200" kern="1200" dirty="0" smtClean="0">
                <a:solidFill>
                  <a:schemeClr val="tx1"/>
                </a:solidFill>
                <a:effectLst/>
                <a:latin typeface="+mn-lt"/>
                <a:ea typeface="+mn-ea"/>
                <a:cs typeface="+mn-cs"/>
              </a:rPr>
              <a:t>If research data is to be deleted or destroyed, either because its agreed period of retention has expired or for legal or ethical reasons, it should be done so in accordance with all legal, ethical, research funder and </a:t>
            </a:r>
            <a:r>
              <a:rPr lang="en-US" sz="1200" kern="1200" dirty="0" err="1" smtClean="0">
                <a:solidFill>
                  <a:schemeClr val="tx1"/>
                </a:solidFill>
                <a:effectLst/>
                <a:latin typeface="+mn-lt"/>
                <a:ea typeface="+mn-ea"/>
                <a:cs typeface="+mn-cs"/>
              </a:rPr>
              <a:t>organisational</a:t>
            </a:r>
            <a:r>
              <a:rPr lang="en-US" sz="1200" kern="1200" dirty="0" smtClean="0">
                <a:solidFill>
                  <a:schemeClr val="tx1"/>
                </a:solidFill>
                <a:effectLst/>
                <a:latin typeface="+mn-lt"/>
                <a:ea typeface="+mn-ea"/>
                <a:cs typeface="+mn-cs"/>
              </a:rPr>
              <a:t> requirements and with particular concern for confidentiality and security. </a:t>
            </a:r>
          </a:p>
          <a:p>
            <a:pPr marL="171450" indent="-171450">
              <a:buFont typeface="Arial"/>
              <a:buChar char="•"/>
            </a:pPr>
            <a:r>
              <a:rPr lang="en-US" sz="1200" kern="1200" dirty="0" smtClean="0">
                <a:solidFill>
                  <a:schemeClr val="tx1"/>
                </a:solidFill>
                <a:effectLst/>
                <a:latin typeface="+mn-lt"/>
                <a:ea typeface="+mn-ea"/>
                <a:cs typeface="+mn-cs"/>
              </a:rPr>
              <a:t>Researchers should consider how data will be gathered, </a:t>
            </a:r>
            <a:r>
              <a:rPr lang="en-US" sz="1200" kern="1200" dirty="0" err="1" smtClean="0">
                <a:solidFill>
                  <a:schemeClr val="tx1"/>
                </a:solidFill>
                <a:effectLst/>
                <a:latin typeface="+mn-lt"/>
                <a:ea typeface="+mn-ea"/>
                <a:cs typeface="+mn-cs"/>
              </a:rPr>
              <a:t>analysed</a:t>
            </a:r>
            <a:r>
              <a:rPr lang="en-US" sz="1200" kern="1200" dirty="0" smtClean="0">
                <a:solidFill>
                  <a:schemeClr val="tx1"/>
                </a:solidFill>
                <a:effectLst/>
                <a:latin typeface="+mn-lt"/>
                <a:ea typeface="+mn-ea"/>
                <a:cs typeface="+mn-cs"/>
              </a:rPr>
              <a:t> and managed, and how and in what form relevant data will eventually be made available to others, at an early stage of the design of the project. </a:t>
            </a:r>
          </a:p>
          <a:p>
            <a:pPr marL="171450" indent="-171450">
              <a:buFont typeface="Arial"/>
              <a:buChar char="•"/>
            </a:pPr>
            <a:r>
              <a:rPr lang="en-US" sz="1200" kern="1200" dirty="0" smtClean="0">
                <a:solidFill>
                  <a:schemeClr val="tx1"/>
                </a:solidFill>
                <a:effectLst/>
                <a:latin typeface="+mn-lt"/>
                <a:ea typeface="+mn-ea"/>
                <a:cs typeface="+mn-cs"/>
              </a:rPr>
              <a:t>Researchers should collect data accurately, efficiently and according to the agreed design of the research project, and ensure that it is stored in a secure and accessible form. </a:t>
            </a:r>
          </a:p>
          <a:p>
            <a:endParaRPr lang="en-US" sz="1200" kern="1200" dirty="0" smtClean="0">
              <a:solidFill>
                <a:schemeClr val="tx1"/>
              </a:solidFill>
              <a:effectLst/>
              <a:latin typeface="+mn-lt"/>
              <a:ea typeface="+mn-ea"/>
              <a:cs typeface="+mn-cs"/>
            </a:endParaRPr>
          </a:p>
          <a:p>
            <a:pPr marL="0" indent="0">
              <a:buFont typeface="Arial"/>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267090-53B2-8844-B8A9-BDA3AC55E7DC}" type="slidenum">
              <a:rPr lang="en-US" smtClean="0"/>
              <a:t>16</a:t>
            </a:fld>
            <a:endParaRPr lang="en-US"/>
          </a:p>
        </p:txBody>
      </p:sp>
    </p:spTree>
    <p:extLst>
      <p:ext uri="{BB962C8B-B14F-4D97-AF65-F5344CB8AC3E}">
        <p14:creationId xmlns:p14="http://schemas.microsoft.com/office/powerpoint/2010/main" val="137318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You also have requirements or moves to recognise the need to manage and share data from other organisations.</a:t>
            </a:r>
          </a:p>
          <a:p>
            <a:pPr marL="0" indent="0">
              <a:buNone/>
            </a:pPr>
            <a:endParaRPr lang="en-GB" dirty="0" smtClean="0"/>
          </a:p>
          <a:p>
            <a:pPr marL="0" indent="0">
              <a:buNone/>
            </a:pPr>
            <a:r>
              <a:rPr lang="en-GB" dirty="0" smtClean="0"/>
              <a:t>Mention</a:t>
            </a:r>
            <a:r>
              <a:rPr lang="en-GB" baseline="0" dirty="0" smtClean="0"/>
              <a:t> also that journals (</a:t>
            </a:r>
            <a:r>
              <a:rPr lang="en-GB" baseline="0" dirty="0" err="1" smtClean="0"/>
              <a:t>eg</a:t>
            </a:r>
            <a:r>
              <a:rPr lang="en-GB" baseline="0" dirty="0" smtClean="0"/>
              <a:t> in biosciences) may require you to submit data alongside a published article as standard practice.</a:t>
            </a:r>
          </a:p>
          <a:p>
            <a:pPr marL="0" indent="0">
              <a:buNone/>
            </a:pPr>
            <a:endParaRPr lang="en-GB" baseline="0" dirty="0" smtClean="0"/>
          </a:p>
          <a:p>
            <a:pPr marL="0" indent="0">
              <a:buNone/>
            </a:pPr>
            <a:r>
              <a:rPr lang="en-GB" b="1" baseline="0" dirty="0" smtClean="0"/>
              <a:t>PNAS – Proceedings of the National Academy of Science</a:t>
            </a:r>
          </a:p>
          <a:p>
            <a:pPr marL="0" indent="0">
              <a:buNone/>
            </a:pPr>
            <a:r>
              <a:rPr lang="en-GB" b="0" baseline="0" dirty="0" smtClean="0"/>
              <a:t>http://</a:t>
            </a:r>
            <a:r>
              <a:rPr lang="en-GB" b="0" baseline="0" dirty="0" err="1" smtClean="0"/>
              <a:t>www.pnas.org</a:t>
            </a:r>
            <a:r>
              <a:rPr lang="en-GB" b="0" baseline="0" dirty="0" smtClean="0"/>
              <a:t>/site/authors/</a:t>
            </a:r>
            <a:r>
              <a:rPr lang="en-GB" b="0" baseline="0" dirty="0" err="1" smtClean="0"/>
              <a:t>journal.xhtml</a:t>
            </a:r>
            <a:endParaRPr lang="en-GB" b="0" baseline="0" dirty="0" smtClean="0"/>
          </a:p>
          <a:p>
            <a:pPr marL="0" indent="0">
              <a:buNone/>
            </a:pPr>
            <a:endParaRPr lang="en-GB" baseline="0" dirty="0" smtClean="0"/>
          </a:p>
          <a:p>
            <a:pPr marL="0" indent="0">
              <a:buNone/>
            </a:pPr>
            <a:r>
              <a:rPr lang="en-GB" b="1" baseline="0" dirty="0" smtClean="0"/>
              <a:t>The Royal Society</a:t>
            </a:r>
          </a:p>
          <a:p>
            <a:pPr marL="0" indent="0">
              <a:buNone/>
            </a:pPr>
            <a:r>
              <a:rPr lang="en-GB" baseline="0" dirty="0" smtClean="0"/>
              <a:t>http://</a:t>
            </a:r>
            <a:r>
              <a:rPr lang="en-GB" baseline="0" dirty="0" err="1" smtClean="0"/>
              <a:t>royalsocietypublishing.org</a:t>
            </a:r>
            <a:r>
              <a:rPr lang="en-GB" baseline="0" dirty="0" smtClean="0"/>
              <a:t>/data-sharing </a:t>
            </a:r>
          </a:p>
          <a:p>
            <a:pPr marL="0" indent="0">
              <a:buNone/>
            </a:pPr>
            <a:endParaRPr lang="en-GB" baseline="0" dirty="0" smtClean="0"/>
          </a:p>
          <a:p>
            <a:r>
              <a:rPr lang="en-US" sz="1200" b="1" kern="1200" dirty="0" err="1" smtClean="0">
                <a:solidFill>
                  <a:schemeClr val="tx1"/>
                </a:solidFill>
                <a:effectLst/>
                <a:latin typeface="+mn-lt"/>
                <a:ea typeface="+mn-ea"/>
                <a:cs typeface="+mn-cs"/>
              </a:rPr>
              <a:t>Plose</a:t>
            </a:r>
            <a:r>
              <a:rPr lang="en-US" sz="1200" b="1" kern="1200" dirty="0" smtClean="0">
                <a:solidFill>
                  <a:schemeClr val="tx1"/>
                </a:solidFill>
                <a:effectLst/>
                <a:latin typeface="+mn-lt"/>
                <a:ea typeface="+mn-ea"/>
                <a:cs typeface="+mn-cs"/>
              </a:rPr>
              <a:t> One from 1/02/2014</a:t>
            </a:r>
          </a:p>
          <a:p>
            <a:r>
              <a:rPr lang="en-US" sz="1200" kern="1200" dirty="0" smtClean="0">
                <a:solidFill>
                  <a:schemeClr val="tx1"/>
                </a:solidFill>
                <a:latin typeface="+mn-lt"/>
                <a:ea typeface="+mn-ea"/>
                <a:cs typeface="+mn-cs"/>
              </a:rPr>
              <a:t>Authors must provide a </a:t>
            </a:r>
            <a:r>
              <a:rPr lang="en-US" sz="1200" i="1" kern="1200" dirty="0" smtClean="0">
                <a:solidFill>
                  <a:schemeClr val="tx1"/>
                </a:solidFill>
                <a:latin typeface="+mn-lt"/>
                <a:ea typeface="+mn-ea"/>
                <a:cs typeface="+mn-cs"/>
              </a:rPr>
              <a:t>Data Availability Statement </a:t>
            </a:r>
            <a:r>
              <a:rPr lang="en-US" sz="1200" i="0" kern="1200" dirty="0" smtClean="0">
                <a:solidFill>
                  <a:schemeClr val="tx1"/>
                </a:solidFill>
                <a:latin typeface="+mn-lt"/>
                <a:ea typeface="+mn-ea"/>
                <a:cs typeface="+mn-cs"/>
              </a:rPr>
              <a:t>describing compliance with PLOS’s policy,</a:t>
            </a:r>
            <a:r>
              <a:rPr lang="en-US" sz="1200" i="0" kern="1200" baseline="0" dirty="0" smtClean="0">
                <a:solidFill>
                  <a:schemeClr val="tx1"/>
                </a:solidFill>
                <a:latin typeface="+mn-lt"/>
                <a:ea typeface="+mn-ea"/>
                <a:cs typeface="+mn-cs"/>
              </a:rPr>
              <a:t> which will be published with paper. </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Two key things to summarize about the policy are:</a:t>
            </a:r>
            <a:endParaRPr lang="en-GB" sz="1200" b="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policy does not aim to say anything new about </a:t>
            </a:r>
            <a:r>
              <a:rPr lang="en-US" sz="1200" b="1" kern="1200" dirty="0" smtClean="0">
                <a:solidFill>
                  <a:schemeClr val="tx1"/>
                </a:solidFill>
                <a:effectLst/>
                <a:latin typeface="+mn-lt"/>
                <a:ea typeface="+mn-ea"/>
                <a:cs typeface="+mn-cs"/>
              </a:rPr>
              <a:t>what</a:t>
            </a:r>
            <a:r>
              <a:rPr lang="en-US" sz="1200" kern="1200" dirty="0" smtClean="0">
                <a:solidFill>
                  <a:schemeClr val="tx1"/>
                </a:solidFill>
                <a:effectLst/>
                <a:latin typeface="+mn-lt"/>
                <a:ea typeface="+mn-ea"/>
                <a:cs typeface="+mn-cs"/>
              </a:rPr>
              <a:t> data types, forms and amounts should be shared.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policy </a:t>
            </a:r>
            <a:r>
              <a:rPr lang="en-US" sz="1200" b="1" kern="1200" dirty="0" smtClean="0">
                <a:solidFill>
                  <a:schemeClr val="tx1"/>
                </a:solidFill>
                <a:effectLst/>
                <a:latin typeface="+mn-lt"/>
                <a:ea typeface="+mn-ea"/>
                <a:cs typeface="+mn-cs"/>
              </a:rPr>
              <a:t>does</a:t>
            </a:r>
            <a:r>
              <a:rPr lang="en-US" sz="1200" kern="1200" dirty="0" smtClean="0">
                <a:solidFill>
                  <a:schemeClr val="tx1"/>
                </a:solidFill>
                <a:effectLst/>
                <a:latin typeface="+mn-lt"/>
                <a:ea typeface="+mn-ea"/>
                <a:cs typeface="+mn-cs"/>
              </a:rPr>
              <a:t> aim to make transparent </a:t>
            </a:r>
            <a:r>
              <a:rPr lang="en-US" sz="1200" b="1" kern="1200" dirty="0" smtClean="0">
                <a:solidFill>
                  <a:schemeClr val="tx1"/>
                </a:solidFill>
                <a:effectLst/>
                <a:latin typeface="+mn-lt"/>
                <a:ea typeface="+mn-ea"/>
                <a:cs typeface="+mn-cs"/>
              </a:rPr>
              <a:t>where</a:t>
            </a:r>
            <a:r>
              <a:rPr lang="en-US" sz="1200" kern="1200" dirty="0" smtClean="0">
                <a:solidFill>
                  <a:schemeClr val="tx1"/>
                </a:solidFill>
                <a:effectLst/>
                <a:latin typeface="+mn-lt"/>
                <a:ea typeface="+mn-ea"/>
                <a:cs typeface="+mn-cs"/>
              </a:rPr>
              <a:t> the data can be found, and says that it shouldn’t be just on the authors’ own hard drive.</a:t>
            </a:r>
            <a:endParaRPr lang="en-GB" sz="1200" kern="1200" dirty="0" smtClean="0">
              <a:solidFill>
                <a:schemeClr val="tx1"/>
              </a:solidFill>
              <a:effectLst/>
              <a:latin typeface="+mn-lt"/>
              <a:ea typeface="+mn-ea"/>
              <a:cs typeface="+mn-cs"/>
            </a:endParaRPr>
          </a:p>
          <a:p>
            <a:pPr marL="0" indent="0">
              <a:buNone/>
            </a:pPr>
            <a:endParaRPr lang="en-GB" baseline="0" dirty="0" smtClean="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What would happened if you lost external hard drive with few</a:t>
            </a:r>
            <a:r>
              <a:rPr lang="en-GB" baseline="0" dirty="0" smtClean="0"/>
              <a:t> years of research data for your PhD?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from</a:t>
            </a:r>
            <a:r>
              <a:rPr lang="en-GB" baseline="0" dirty="0" smtClean="0"/>
              <a:t> Peter Murray-Rust blog CC-by - </a:t>
            </a:r>
            <a:r>
              <a:rPr lang="en-GB" dirty="0" smtClean="0"/>
              <a:t>http://</a:t>
            </a:r>
            <a:r>
              <a:rPr lang="en-GB" dirty="0" err="1" smtClean="0"/>
              <a:t>blogs.ch.cam.ac.uk</a:t>
            </a:r>
            <a:r>
              <a:rPr lang="en-GB" dirty="0" smtClean="0"/>
              <a:t>/</a:t>
            </a:r>
            <a:r>
              <a:rPr lang="en-GB" dirty="0" err="1" smtClean="0"/>
              <a:t>pmr</a:t>
            </a:r>
            <a:r>
              <a:rPr lang="en-GB" dirty="0" smtClean="0"/>
              <a:t>/2011/08/01/why-you-need-a-data-management-plan/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a:t>
            </a:r>
            <a:r>
              <a:rPr lang="en-GB" dirty="0" err="1" smtClean="0"/>
              <a:t>www.bbc.co.uk</a:t>
            </a:r>
            <a:r>
              <a:rPr lang="en-GB" dirty="0" smtClean="0"/>
              <a:t>/news/uk-scotland-glasgow-west-27556659</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a:t>
            </a:r>
            <a:r>
              <a:rPr lang="en-GB" dirty="0" err="1" smtClean="0"/>
              <a:t>home.web.cern.ch</a:t>
            </a:r>
            <a:r>
              <a:rPr lang="en-GB" dirty="0" smtClean="0"/>
              <a:t>/topics/birth-web 30 April</a:t>
            </a:r>
            <a:r>
              <a:rPr lang="en-GB" baseline="0" dirty="0" smtClean="0"/>
              <a:t> 1993</a:t>
            </a:r>
            <a:endParaRPr lang="en-GB"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18</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i="0" dirty="0" smtClean="0">
                <a:solidFill>
                  <a:prstClr val="black"/>
                </a:solidFill>
                <a:latin typeface="+mn-lt"/>
                <a:cs typeface="Calibri"/>
              </a:rPr>
              <a:t>Also </a:t>
            </a:r>
            <a:r>
              <a:rPr lang="en-GB" sz="1200" i="1" dirty="0" smtClean="0">
                <a:solidFill>
                  <a:prstClr val="black"/>
                </a:solidFill>
                <a:latin typeface="+mn-lt"/>
                <a:cs typeface="Calibri"/>
              </a:rPr>
              <a:t>“… The citation benefit varied with date of dataset deposition: a citation benefit was </a:t>
            </a:r>
            <a:r>
              <a:rPr lang="en-GB" sz="1200" i="1" dirty="0" smtClean="0">
                <a:solidFill>
                  <a:srgbClr val="6B46B1"/>
                </a:solidFill>
                <a:latin typeface="+mn-lt"/>
                <a:cs typeface="Calibri"/>
              </a:rPr>
              <a:t>most clear for papers published</a:t>
            </a:r>
            <a:r>
              <a:rPr lang="en-GB" sz="1200" i="1" dirty="0" smtClean="0">
                <a:solidFill>
                  <a:prstClr val="black"/>
                </a:solidFill>
                <a:latin typeface="+mn-lt"/>
                <a:cs typeface="Calibri"/>
              </a:rPr>
              <a:t> in </a:t>
            </a:r>
            <a:r>
              <a:rPr lang="en-GB" sz="1200" i="1" dirty="0" smtClean="0">
                <a:solidFill>
                  <a:srgbClr val="6B46B1"/>
                </a:solidFill>
                <a:latin typeface="+mn-lt"/>
                <a:cs typeface="Calibri"/>
              </a:rPr>
              <a:t>2004</a:t>
            </a:r>
            <a:r>
              <a:rPr lang="en-GB" sz="1200" i="1" dirty="0" smtClean="0">
                <a:solidFill>
                  <a:prstClr val="black"/>
                </a:solidFill>
                <a:latin typeface="+mn-lt"/>
                <a:cs typeface="Calibri"/>
              </a:rPr>
              <a:t> and </a:t>
            </a:r>
            <a:r>
              <a:rPr lang="en-GB" sz="1200" i="1" dirty="0" smtClean="0">
                <a:solidFill>
                  <a:srgbClr val="6B46B1"/>
                </a:solidFill>
                <a:latin typeface="+mn-lt"/>
                <a:cs typeface="Calibri"/>
              </a:rPr>
              <a:t>2005</a:t>
            </a:r>
            <a:r>
              <a:rPr lang="en-GB" sz="1200" i="1" dirty="0" smtClean="0">
                <a:solidFill>
                  <a:prstClr val="black"/>
                </a:solidFill>
                <a:latin typeface="+mn-lt"/>
                <a:cs typeface="Calibri"/>
              </a:rPr>
              <a:t>, at about </a:t>
            </a:r>
            <a:r>
              <a:rPr lang="en-GB" sz="1200" i="1" dirty="0" smtClean="0">
                <a:solidFill>
                  <a:srgbClr val="6B46B1"/>
                </a:solidFill>
                <a:latin typeface="+mn-lt"/>
                <a:cs typeface="Calibri"/>
              </a:rPr>
              <a:t>30%</a:t>
            </a:r>
            <a:r>
              <a:rPr lang="en-GB" sz="1200" i="1" dirty="0" smtClean="0">
                <a:solidFill>
                  <a:prstClr val="black"/>
                </a:solidFill>
                <a:latin typeface="+mn-lt"/>
                <a:cs typeface="Calibri"/>
              </a:rPr>
              <a:t>.”</a:t>
            </a:r>
            <a:endParaRPr lang="en-GB" dirty="0" smtClean="0"/>
          </a:p>
          <a:p>
            <a:pPr marL="0" indent="0">
              <a:buNone/>
            </a:pPr>
            <a:endParaRPr lang="en-GB" dirty="0" smtClean="0"/>
          </a:p>
          <a:p>
            <a:pPr marL="0" indent="0">
              <a:buNone/>
            </a:pPr>
            <a:r>
              <a:rPr lang="en-GB" dirty="0" smtClean="0"/>
              <a:t>However, not normative, the citations for data is</a:t>
            </a:r>
            <a:r>
              <a:rPr lang="en-GB" baseline="0" dirty="0" smtClean="0"/>
              <a:t> an essential component of data publication, sharing and reuse.</a:t>
            </a: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19</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You might be thinking, I don’t want people to find out if I have made a mistake….</a:t>
            </a:r>
          </a:p>
          <a:p>
            <a:pPr marL="0" indent="0">
              <a:buNone/>
            </a:pPr>
            <a:endParaRPr lang="en-GB" dirty="0" smtClean="0"/>
          </a:p>
          <a:p>
            <a:pPr marL="0" indent="0">
              <a:buNone/>
            </a:pPr>
            <a:r>
              <a:rPr lang="en-GB" dirty="0" smtClean="0"/>
              <a:t>Well,</a:t>
            </a:r>
            <a:r>
              <a:rPr lang="en-GB" baseline="0" dirty="0" smtClean="0"/>
              <a:t> you may, and then you can own up and move on. But what you should be more worried about is being able to identify if others have made a mistake and how that might impact on your research.</a:t>
            </a:r>
          </a:p>
          <a:p>
            <a:pPr marL="0" indent="0">
              <a:buNone/>
            </a:pPr>
            <a:endParaRPr lang="en-GB" baseline="0" dirty="0" smtClean="0"/>
          </a:p>
          <a:p>
            <a:pPr marL="0" indent="0">
              <a:buNone/>
            </a:pPr>
            <a:r>
              <a:rPr lang="en-GB" dirty="0" smtClean="0"/>
              <a:t>http://</a:t>
            </a:r>
            <a:r>
              <a:rPr lang="en-GB" dirty="0" err="1" smtClean="0"/>
              <a:t>www.economist.com</a:t>
            </a:r>
            <a:r>
              <a:rPr lang="en-GB" dirty="0" smtClean="0"/>
              <a:t>/blogs/</a:t>
            </a:r>
            <a:r>
              <a:rPr lang="en-GB" dirty="0" err="1" smtClean="0"/>
              <a:t>freeexchange</a:t>
            </a:r>
            <a:r>
              <a:rPr lang="en-GB" dirty="0" smtClean="0"/>
              <a:t>/2013/04/debt-and-growth</a:t>
            </a:r>
          </a:p>
          <a:p>
            <a:pPr marL="0" indent="0">
              <a:buNone/>
            </a:pPr>
            <a:endParaRPr lang="en-GB" dirty="0" smtClean="0"/>
          </a:p>
          <a:p>
            <a:pPr marL="0" indent="0">
              <a:buNone/>
            </a:pP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rufuspollock</a:t>
            </a:r>
            <a:r>
              <a:rPr lang="en-US" sz="1200" kern="1200" dirty="0" smtClean="0">
                <a:solidFill>
                  <a:schemeClr val="tx1"/>
                </a:solidFill>
                <a:latin typeface="+mn-lt"/>
                <a:ea typeface="+mn-ea"/>
                <a:cs typeface="+mn-cs"/>
              </a:rPr>
              <a:t> Rufus Pollock,</a:t>
            </a:r>
            <a:r>
              <a:rPr lang="en-US" sz="1200" kern="1200" baseline="0" dirty="0" smtClean="0">
                <a:solidFill>
                  <a:schemeClr val="tx1"/>
                </a:solidFill>
                <a:latin typeface="+mn-lt"/>
                <a:ea typeface="+mn-ea"/>
                <a:cs typeface="+mn-cs"/>
              </a:rPr>
              <a:t> </a:t>
            </a:r>
          </a:p>
          <a:p>
            <a:pPr marL="0" indent="0">
              <a:buNone/>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1000 Genomes</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is a community resource project that aims to release data rapidly for the benefit of the scientific community. Use of project data for:</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latin typeface="+mn-lt"/>
                <a:ea typeface="+mn-ea"/>
                <a:cs typeface="+mn-cs"/>
              </a:rPr>
              <a:t>Global and large-scale analyses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latin typeface="+mn-lt"/>
                <a:ea typeface="+mn-ea"/>
                <a:cs typeface="+mn-cs"/>
              </a:rPr>
              <a:t>Methods development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latin typeface="+mn-lt"/>
                <a:ea typeface="+mn-ea"/>
                <a:cs typeface="+mn-cs"/>
              </a:rPr>
              <a:t>Disease studie</a:t>
            </a:r>
            <a:r>
              <a:rPr lang="en-US" sz="1200" b="0" kern="1200" baseline="0" dirty="0" smtClean="0">
                <a:solidFill>
                  <a:schemeClr val="tx1"/>
                </a:solidFill>
                <a:latin typeface="+mn-lt"/>
                <a:ea typeface="+mn-ea"/>
                <a:cs typeface="+mn-cs"/>
              </a:rPr>
              <a:t>s</a:t>
            </a:r>
            <a:endParaRPr lang="en-US" sz="1200" b="0" kern="120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0" kern="1200" dirty="0" smtClean="0">
                <a:solidFill>
                  <a:schemeClr val="tx1"/>
                </a:solidFill>
                <a:latin typeface="+mn-lt"/>
                <a:ea typeface="+mn-ea"/>
                <a:cs typeface="+mn-cs"/>
              </a:rPr>
              <a:t>Population comparisons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dirty="0" smtClean="0">
                <a:solidFill>
                  <a:schemeClr val="tx1"/>
                </a:solidFill>
                <a:latin typeface="+mn-lt"/>
                <a:ea typeface="+mn-ea"/>
                <a:cs typeface="+mn-cs"/>
              </a:rPr>
              <a:t>Iris Flower –</a:t>
            </a:r>
            <a:r>
              <a:rPr lang="en-US" sz="1200" b="0" kern="1200" baseline="0" dirty="0" smtClean="0">
                <a:solidFill>
                  <a:schemeClr val="tx1"/>
                </a:solidFill>
                <a:latin typeface="+mn-lt"/>
                <a:ea typeface="+mn-ea"/>
                <a:cs typeface="+mn-cs"/>
              </a:rPr>
              <a:t> from Machine Learning repository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20</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www.flickr.com</a:t>
            </a:r>
            <a:r>
              <a:rPr lang="en-US" dirty="0" smtClean="0"/>
              <a:t>/photos/24431382@N03/4671562937</a:t>
            </a:r>
          </a:p>
          <a:p>
            <a:endParaRPr lang="en-US" sz="1200" kern="1200" dirty="0" smtClean="0">
              <a:solidFill>
                <a:schemeClr val="tx1"/>
              </a:solidFill>
              <a:latin typeface="+mn-lt"/>
              <a:ea typeface="+mn-ea"/>
              <a:cs typeface="+mn-cs"/>
              <a:hlinkClick r:id="rId3"/>
            </a:endParaRPr>
          </a:p>
          <a:p>
            <a:r>
              <a:rPr lang="en-US" sz="1200" b="1" kern="1200" dirty="0" smtClean="0">
                <a:solidFill>
                  <a:schemeClr val="tx1"/>
                </a:solidFill>
                <a:latin typeface="+mn-lt"/>
                <a:ea typeface="+mn-ea"/>
                <a:cs typeface="+mn-cs"/>
                <a:hlinkClick r:id="rId4"/>
              </a:rPr>
              <a:t>CC by sa</a:t>
            </a:r>
            <a:r>
              <a:rPr lang="en-US" sz="1200" b="1" kern="1200" baseline="0" dirty="0" smtClean="0">
                <a:solidFill>
                  <a:schemeClr val="tx1"/>
                </a:solidFill>
                <a:latin typeface="+mn-lt"/>
                <a:ea typeface="+mn-ea"/>
                <a:cs typeface="+mn-cs"/>
                <a:hlinkClick r:id="rId4"/>
              </a:rPr>
              <a:t> </a:t>
            </a:r>
            <a:r>
              <a:rPr lang="en-US" sz="1200" b="1" kern="1200" dirty="0" smtClean="0">
                <a:solidFill>
                  <a:schemeClr val="tx1"/>
                </a:solidFill>
                <a:latin typeface="+mn-lt"/>
                <a:ea typeface="+mn-ea"/>
                <a:cs typeface="+mn-cs"/>
                <a:hlinkClick r:id="rId4"/>
              </a:rPr>
              <a:t>Eric Fischer</a:t>
            </a:r>
          </a:p>
          <a:p>
            <a:r>
              <a:rPr lang="en-US" sz="1200" b="1" kern="1200" dirty="0" smtClean="0">
                <a:solidFill>
                  <a:schemeClr val="tx1"/>
                </a:solidFill>
                <a:latin typeface="+mn-lt"/>
                <a:ea typeface="+mn-ea"/>
                <a:cs typeface="+mn-cs"/>
              </a:rPr>
              <a:t>Locals and Tourists </a:t>
            </a:r>
            <a:r>
              <a:rPr lang="en-US" sz="1200" b="1" u="sng" kern="1200" dirty="0" smtClean="0">
                <a:solidFill>
                  <a:schemeClr val="tx1"/>
                </a:solidFill>
                <a:latin typeface="+mn-lt"/>
                <a:ea typeface="+mn-ea"/>
                <a:cs typeface="+mn-cs"/>
              </a:rPr>
              <a:t>San</a:t>
            </a:r>
            <a:r>
              <a:rPr lang="en-US" sz="1200" b="1" u="sng" kern="1200" baseline="0" dirty="0" smtClean="0">
                <a:solidFill>
                  <a:schemeClr val="tx1"/>
                </a:solidFill>
                <a:latin typeface="+mn-lt"/>
                <a:ea typeface="+mn-ea"/>
                <a:cs typeface="+mn-cs"/>
              </a:rPr>
              <a:t> Francisco</a:t>
            </a:r>
            <a:endParaRPr lang="en-US" sz="1200" b="0" u="sng" kern="1200" dirty="0" smtClean="0">
              <a:solidFill>
                <a:schemeClr val="tx1"/>
              </a:solidFill>
              <a:latin typeface="+mn-lt"/>
              <a:ea typeface="+mn-ea"/>
              <a:cs typeface="+mn-cs"/>
              <a:hlinkClick r:id="rId5"/>
            </a:endParaRPr>
          </a:p>
          <a:p>
            <a:r>
              <a:rPr lang="en-US" sz="1200" b="0" kern="1200" dirty="0" smtClean="0">
                <a:solidFill>
                  <a:schemeClr val="tx1"/>
                </a:solidFill>
                <a:latin typeface="+mn-lt"/>
                <a:ea typeface="+mn-ea"/>
                <a:cs typeface="+mn-cs"/>
              </a:rPr>
              <a:t>Blue pictures are by locals. Red pictures are by tourists. Yellow pictures might be by either.</a:t>
            </a:r>
          </a:p>
          <a:p>
            <a:r>
              <a:rPr lang="sk-SK" sz="1200" b="0" kern="1200" dirty="0" smtClean="0">
                <a:solidFill>
                  <a:schemeClr val="tx1"/>
                </a:solidFill>
                <a:latin typeface="+mn-lt"/>
                <a:ea typeface="+mn-ea"/>
                <a:cs typeface="+mn-cs"/>
              </a:rPr>
              <a:t>Base map © OpenStreetMap, CC-BY-SA</a:t>
            </a:r>
          </a:p>
          <a:p>
            <a:endParaRPr lang="en-US" dirty="0"/>
          </a:p>
        </p:txBody>
      </p:sp>
      <p:sp>
        <p:nvSpPr>
          <p:cNvPr id="4" name="Slide Number Placeholder 3"/>
          <p:cNvSpPr>
            <a:spLocks noGrp="1"/>
          </p:cNvSpPr>
          <p:nvPr>
            <p:ph type="sldNum" sz="quarter" idx="10"/>
          </p:nvPr>
        </p:nvSpPr>
        <p:spPr/>
        <p:txBody>
          <a:bodyPr/>
          <a:lstStyle/>
          <a:p>
            <a:fld id="{42F522F5-247E-BA47-A9B6-FA69E1FC5D74}" type="slidenum">
              <a:rPr lang="en-US" smtClean="0"/>
              <a:t>3</a:t>
            </a:fld>
            <a:endParaRPr lang="en-US"/>
          </a:p>
        </p:txBody>
      </p:sp>
    </p:spTree>
    <p:extLst>
      <p:ext uri="{BB962C8B-B14F-4D97-AF65-F5344CB8AC3E}">
        <p14:creationId xmlns:p14="http://schemas.microsoft.com/office/powerpoint/2010/main" val="26835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hlinkClick r:id="rId3"/>
              </a:rPr>
              <a:t>https://www.flickr.com/photos/walkingsf/4671584999/in/photostream/ </a:t>
            </a:r>
          </a:p>
          <a:p>
            <a:endParaRPr lang="en-US" sz="1200" b="1" kern="1200" dirty="0" smtClean="0">
              <a:solidFill>
                <a:schemeClr val="tx1"/>
              </a:solidFill>
              <a:latin typeface="+mn-lt"/>
              <a:ea typeface="+mn-ea"/>
              <a:cs typeface="+mn-cs"/>
              <a:hlinkClick r:id="rId3"/>
            </a:endParaRPr>
          </a:p>
          <a:p>
            <a:r>
              <a:rPr lang="en-US" sz="1200" b="1" kern="1200" dirty="0" smtClean="0">
                <a:solidFill>
                  <a:schemeClr val="tx1"/>
                </a:solidFill>
                <a:latin typeface="+mn-lt"/>
                <a:ea typeface="+mn-ea"/>
                <a:cs typeface="+mn-cs"/>
                <a:hlinkClick r:id="rId3"/>
              </a:rPr>
              <a:t>Eric Fischer</a:t>
            </a:r>
          </a:p>
          <a:p>
            <a:r>
              <a:rPr lang="en-US" sz="1200" b="1" kern="1200" dirty="0" smtClean="0">
                <a:solidFill>
                  <a:schemeClr val="tx1"/>
                </a:solidFill>
                <a:latin typeface="+mn-lt"/>
                <a:ea typeface="+mn-ea"/>
                <a:cs typeface="+mn-cs"/>
              </a:rPr>
              <a:t>Follow</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Locals and Tourists </a:t>
            </a:r>
            <a:r>
              <a:rPr lang="en-US" sz="1200" b="1" u="sng" kern="1200" dirty="0" smtClean="0">
                <a:solidFill>
                  <a:schemeClr val="tx1"/>
                </a:solidFill>
                <a:latin typeface="+mn-lt"/>
                <a:ea typeface="+mn-ea"/>
                <a:cs typeface="+mn-cs"/>
                <a:hlinkClick r:id="rId4"/>
              </a:rPr>
              <a:t>#4 (GTWA </a:t>
            </a:r>
            <a:r>
              <a:rPr lang="en-US" sz="1200" b="1" u="sng" kern="1200" dirty="0" smtClean="0">
                <a:solidFill>
                  <a:schemeClr val="tx1"/>
                </a:solidFill>
                <a:latin typeface="+mn-lt"/>
                <a:ea typeface="+mn-ea"/>
                <a:cs typeface="+mn-cs"/>
                <a:hlinkClick r:id="rId5"/>
              </a:rPr>
              <a:t>#3): Paris</a:t>
            </a:r>
            <a:endParaRPr lang="en-US" sz="1200" b="0" u="sng" kern="1200" dirty="0" smtClean="0">
              <a:solidFill>
                <a:schemeClr val="tx1"/>
              </a:solidFill>
              <a:latin typeface="+mn-lt"/>
              <a:ea typeface="+mn-ea"/>
              <a:cs typeface="+mn-cs"/>
              <a:hlinkClick r:id="rId5"/>
            </a:endParaRP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Blue pictures are by locals. Red pictures are by tourists. Yellow pictures might be by either.</a:t>
            </a:r>
          </a:p>
          <a:p>
            <a:r>
              <a:rPr lang="sk-SK" sz="1200" b="0" kern="1200" dirty="0" smtClean="0">
                <a:solidFill>
                  <a:schemeClr val="tx1"/>
                </a:solidFill>
                <a:latin typeface="+mn-lt"/>
                <a:ea typeface="+mn-ea"/>
                <a:cs typeface="+mn-cs"/>
              </a:rPr>
              <a:t> </a:t>
            </a:r>
          </a:p>
          <a:p>
            <a:r>
              <a:rPr lang="sk-SK" sz="1200" b="0" kern="1200" dirty="0" smtClean="0">
                <a:solidFill>
                  <a:schemeClr val="tx1"/>
                </a:solidFill>
                <a:latin typeface="+mn-lt"/>
                <a:ea typeface="+mn-ea"/>
                <a:cs typeface="+mn-cs"/>
              </a:rPr>
              <a:t>Base map © OpenStreetMap, CC-BY-SA</a:t>
            </a:r>
            <a:endParaRPr lang="en-US" dirty="0"/>
          </a:p>
        </p:txBody>
      </p:sp>
      <p:sp>
        <p:nvSpPr>
          <p:cNvPr id="4" name="Slide Number Placeholder 3"/>
          <p:cNvSpPr>
            <a:spLocks noGrp="1"/>
          </p:cNvSpPr>
          <p:nvPr>
            <p:ph type="sldNum" sz="quarter" idx="10"/>
          </p:nvPr>
        </p:nvSpPr>
        <p:spPr/>
        <p:txBody>
          <a:bodyPr/>
          <a:lstStyle/>
          <a:p>
            <a:fld id="{42F522F5-247E-BA47-A9B6-FA69E1FC5D74}" type="slidenum">
              <a:rPr lang="en-US" smtClean="0"/>
              <a:t>22</a:t>
            </a:fld>
            <a:endParaRPr lang="en-US"/>
          </a:p>
        </p:txBody>
      </p:sp>
    </p:spTree>
    <p:extLst>
      <p:ext uri="{BB962C8B-B14F-4D97-AF65-F5344CB8AC3E}">
        <p14:creationId xmlns:p14="http://schemas.microsoft.com/office/powerpoint/2010/main" val="1031451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Roche DG, </a:t>
            </a:r>
            <a:r>
              <a:rPr lang="en-US" sz="1200" kern="1200" dirty="0" err="1" smtClean="0">
                <a:solidFill>
                  <a:schemeClr val="tx1"/>
                </a:solidFill>
                <a:latin typeface="+mn-lt"/>
                <a:ea typeface="+mn-ea"/>
                <a:cs typeface="+mn-cs"/>
              </a:rPr>
              <a:t>Lanfear</a:t>
            </a:r>
            <a:r>
              <a:rPr lang="en-US" sz="1200" kern="1200" dirty="0" smtClean="0">
                <a:solidFill>
                  <a:schemeClr val="tx1"/>
                </a:solidFill>
                <a:latin typeface="+mn-lt"/>
                <a:ea typeface="+mn-ea"/>
                <a:cs typeface="+mn-cs"/>
              </a:rPr>
              <a:t> R, Binning SA, </a:t>
            </a:r>
            <a:r>
              <a:rPr lang="en-US" sz="1200" kern="1200" dirty="0" err="1" smtClean="0">
                <a:solidFill>
                  <a:schemeClr val="tx1"/>
                </a:solidFill>
                <a:latin typeface="+mn-lt"/>
                <a:ea typeface="+mn-ea"/>
                <a:cs typeface="+mn-cs"/>
              </a:rPr>
              <a:t>Haff</a:t>
            </a:r>
            <a:r>
              <a:rPr lang="en-US" sz="1200" kern="1200" dirty="0" smtClean="0">
                <a:solidFill>
                  <a:schemeClr val="tx1"/>
                </a:solidFill>
                <a:latin typeface="+mn-lt"/>
                <a:ea typeface="+mn-ea"/>
                <a:cs typeface="+mn-cs"/>
              </a:rPr>
              <a:t> TM, </a:t>
            </a:r>
            <a:r>
              <a:rPr lang="en-US" sz="1200" kern="1200" dirty="0" err="1" smtClean="0">
                <a:solidFill>
                  <a:schemeClr val="tx1"/>
                </a:solidFill>
                <a:latin typeface="+mn-lt"/>
                <a:ea typeface="+mn-ea"/>
                <a:cs typeface="+mn-cs"/>
              </a:rPr>
              <a:t>Schwanz</a:t>
            </a:r>
            <a:r>
              <a:rPr lang="en-US" sz="1200" kern="1200" dirty="0" smtClean="0">
                <a:solidFill>
                  <a:schemeClr val="tx1"/>
                </a:solidFill>
                <a:latin typeface="+mn-lt"/>
                <a:ea typeface="+mn-ea"/>
                <a:cs typeface="+mn-cs"/>
              </a:rPr>
              <a:t> LE, et al. (2014) - Roche DG, </a:t>
            </a:r>
            <a:r>
              <a:rPr lang="en-US" sz="1200" kern="1200" dirty="0" err="1" smtClean="0">
                <a:solidFill>
                  <a:schemeClr val="tx1"/>
                </a:solidFill>
                <a:latin typeface="+mn-lt"/>
                <a:ea typeface="+mn-ea"/>
                <a:cs typeface="+mn-cs"/>
              </a:rPr>
              <a:t>Lanfear</a:t>
            </a:r>
            <a:r>
              <a:rPr lang="en-US" sz="1200" kern="1200" dirty="0" smtClean="0">
                <a:solidFill>
                  <a:schemeClr val="tx1"/>
                </a:solidFill>
                <a:latin typeface="+mn-lt"/>
                <a:ea typeface="+mn-ea"/>
                <a:cs typeface="+mn-cs"/>
              </a:rPr>
              <a:t> R, Binning SA, </a:t>
            </a:r>
            <a:r>
              <a:rPr lang="en-US" sz="1200" kern="1200" dirty="0" err="1" smtClean="0">
                <a:solidFill>
                  <a:schemeClr val="tx1"/>
                </a:solidFill>
                <a:latin typeface="+mn-lt"/>
                <a:ea typeface="+mn-ea"/>
                <a:cs typeface="+mn-cs"/>
              </a:rPr>
              <a:t>Haff</a:t>
            </a:r>
            <a:r>
              <a:rPr lang="en-US" sz="1200" kern="1200" dirty="0" smtClean="0">
                <a:solidFill>
                  <a:schemeClr val="tx1"/>
                </a:solidFill>
                <a:latin typeface="+mn-lt"/>
                <a:ea typeface="+mn-ea"/>
                <a:cs typeface="+mn-cs"/>
              </a:rPr>
              <a:t> TM, </a:t>
            </a:r>
            <a:r>
              <a:rPr lang="en-US" sz="1200" kern="1200" dirty="0" err="1" smtClean="0">
                <a:solidFill>
                  <a:schemeClr val="tx1"/>
                </a:solidFill>
                <a:latin typeface="+mn-lt"/>
                <a:ea typeface="+mn-ea"/>
                <a:cs typeface="+mn-cs"/>
              </a:rPr>
              <a:t>Schwanz</a:t>
            </a:r>
            <a:r>
              <a:rPr lang="en-US" sz="1200" kern="1200" dirty="0" smtClean="0">
                <a:solidFill>
                  <a:schemeClr val="tx1"/>
                </a:solidFill>
                <a:latin typeface="+mn-lt"/>
                <a:ea typeface="+mn-ea"/>
                <a:cs typeface="+mn-cs"/>
              </a:rPr>
              <a:t> LE, et al. (2014) Troubleshooting Public Data Archiving: Suggestions to Increase Participation. </a:t>
            </a:r>
            <a:r>
              <a:rPr lang="en-US" sz="1200" kern="1200" dirty="0" err="1" smtClean="0">
                <a:solidFill>
                  <a:schemeClr val="tx1"/>
                </a:solidFill>
                <a:latin typeface="+mn-lt"/>
                <a:ea typeface="+mn-ea"/>
                <a:cs typeface="+mn-cs"/>
              </a:rPr>
              <a:t>PLoS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Biol</a:t>
            </a:r>
            <a:r>
              <a:rPr lang="en-US" sz="1200" kern="1200" dirty="0" smtClean="0">
                <a:solidFill>
                  <a:schemeClr val="tx1"/>
                </a:solidFill>
                <a:latin typeface="+mn-lt"/>
                <a:ea typeface="+mn-ea"/>
                <a:cs typeface="+mn-cs"/>
              </a:rPr>
              <a:t> 12(1): e1001779. </a:t>
            </a:r>
            <a:r>
              <a:rPr lang="en-US" sz="1200" kern="1200" dirty="0" smtClean="0">
                <a:solidFill>
                  <a:schemeClr val="tx1"/>
                </a:solidFill>
                <a:latin typeface="+mn-lt"/>
                <a:ea typeface="+mn-ea"/>
                <a:cs typeface="+mn-cs"/>
                <a:hlinkClick r:id="rId3"/>
              </a:rPr>
              <a:t>doi:10.1371/journal.pbio.1001779</a:t>
            </a:r>
            <a:endParaRPr lang="en-GB" dirty="0" smtClean="0"/>
          </a:p>
          <a:p>
            <a:pPr marL="0" indent="0">
              <a:buNone/>
            </a:pPr>
            <a:endParaRPr lang="en-GB" dirty="0" smtClean="0"/>
          </a:p>
          <a:p>
            <a:pPr marL="0" indent="0">
              <a:buNone/>
            </a:pPr>
            <a:r>
              <a:rPr lang="en-GB" dirty="0" smtClean="0"/>
              <a:t>Mention various purpose data repositories:</a:t>
            </a:r>
            <a:r>
              <a:rPr lang="en-GB" baseline="0" dirty="0" smtClean="0"/>
              <a:t> founders, subject based or general purpose. In common their all provide means to cite data, see example from </a:t>
            </a:r>
            <a:r>
              <a:rPr lang="en-GB" baseline="0" dirty="0" err="1" smtClean="0"/>
              <a:t>inSPIRE</a:t>
            </a:r>
            <a:r>
              <a:rPr lang="en-GB" baseline="0" dirty="0" smtClean="0"/>
              <a:t>.</a:t>
            </a:r>
          </a:p>
          <a:p>
            <a:pPr marL="0" indent="0">
              <a:buNone/>
            </a:pPr>
            <a:endParaRPr lang="en-GB" dirty="0" smtClean="0"/>
          </a:p>
          <a:p>
            <a:pPr marL="0" indent="0">
              <a:buNone/>
            </a:pPr>
            <a:r>
              <a:rPr lang="en-GB" dirty="0" smtClean="0"/>
              <a:t>10-15 </a:t>
            </a:r>
            <a:r>
              <a:rPr lang="en-GB" dirty="0" err="1" smtClean="0"/>
              <a:t>mins</a:t>
            </a:r>
            <a:r>
              <a:rPr lang="en-GB" dirty="0" smtClean="0"/>
              <a:t> from end? </a:t>
            </a:r>
          </a:p>
          <a:p>
            <a:pPr marL="0" indent="0">
              <a:buNone/>
            </a:pPr>
            <a:r>
              <a:rPr lang="en-GB" dirty="0" smtClean="0"/>
              <a:t>Time to have a look, or ask Sebastian questions?</a:t>
            </a:r>
          </a:p>
          <a:p>
            <a:pPr marL="0" indent="0">
              <a:buNone/>
            </a:pPr>
            <a:endParaRPr lang="en-GB" dirty="0" smtClean="0"/>
          </a:p>
          <a:p>
            <a:pPr marL="0" indent="0">
              <a:buNone/>
            </a:pPr>
            <a:r>
              <a:rPr lang="en-GB" b="1" dirty="0" smtClean="0"/>
              <a:t>Dryad: </a:t>
            </a:r>
            <a:r>
              <a:rPr lang="en-GB" b="0" dirty="0" smtClean="0"/>
              <a:t>Data underpinning medical and science publications, traditionally strong in health and biomedical sciences. Primarily peer-reviewed, but also some non-peer reviewed such as dissertations and theses.</a:t>
            </a:r>
            <a:r>
              <a:rPr lang="en-GB" b="0" baseline="0" dirty="0" smtClean="0"/>
              <a:t> Spreadsheets, photos, software code, video... Up to 10GB per publication.</a:t>
            </a:r>
            <a:br>
              <a:rPr lang="en-GB" b="0" baseline="0" dirty="0" smtClean="0"/>
            </a:br>
            <a:r>
              <a:rPr lang="en-GB" b="0" baseline="0" dirty="0" smtClean="0"/>
              <a:t>Sample search: </a:t>
            </a:r>
            <a:r>
              <a:rPr lang="en-GB" b="1" baseline="0" dirty="0" smtClean="0"/>
              <a:t>Protein</a:t>
            </a:r>
            <a:endParaRPr lang="en-GB" b="0" baseline="0" dirty="0" smtClean="0"/>
          </a:p>
          <a:p>
            <a:pPr marL="0" indent="0">
              <a:buNone/>
            </a:pPr>
            <a:endParaRPr lang="en-GB" b="0" baseline="0" dirty="0" smtClean="0"/>
          </a:p>
          <a:p>
            <a:pPr marL="0" indent="0">
              <a:buNone/>
            </a:pPr>
            <a:r>
              <a:rPr lang="en-GB" b="1" baseline="0" dirty="0" err="1" smtClean="0"/>
              <a:t>Figshare</a:t>
            </a:r>
            <a:r>
              <a:rPr lang="en-GB" b="1" baseline="0" dirty="0" smtClean="0"/>
              <a:t>:</a:t>
            </a:r>
            <a:r>
              <a:rPr lang="en-GB" b="0" baseline="0" dirty="0" smtClean="0"/>
              <a:t> Not just data (but remember data is ‘situational’. Multidisciplinary. Majority usage amongst PhD students and postdocs. A lot of presentations, posters and diagrams, but also datasets, code and publications.</a:t>
            </a:r>
            <a:br>
              <a:rPr lang="en-GB" b="0" baseline="0" dirty="0" smtClean="0"/>
            </a:br>
            <a:r>
              <a:rPr lang="en-GB" b="0" baseline="0" dirty="0" smtClean="0"/>
              <a:t>Sample browse: </a:t>
            </a:r>
            <a:r>
              <a:rPr lang="en-GB" b="1" baseline="0" dirty="0" smtClean="0"/>
              <a:t>Chemistry</a:t>
            </a:r>
            <a:endParaRPr lang="en-GB" b="0" baseline="0" dirty="0" smtClean="0"/>
          </a:p>
          <a:p>
            <a:pPr marL="0" indent="0">
              <a:buNone/>
            </a:pPr>
            <a:endParaRPr lang="en-GB" b="0" baseline="0" dirty="0" smtClean="0"/>
          </a:p>
          <a:p>
            <a:pPr marL="0" indent="0">
              <a:buNone/>
            </a:pPr>
            <a:r>
              <a:rPr lang="en-US" sz="1200" kern="1200" dirty="0" smtClean="0">
                <a:solidFill>
                  <a:schemeClr val="tx1"/>
                </a:solidFill>
                <a:latin typeface="+mn-lt"/>
                <a:ea typeface="+mn-ea"/>
                <a:cs typeface="+mn-cs"/>
              </a:rPr>
              <a:t>Welcome to </a:t>
            </a:r>
            <a:r>
              <a:rPr lang="en-US" sz="1200" b="1" u="sng" kern="1200" dirty="0" smtClean="0">
                <a:solidFill>
                  <a:schemeClr val="tx1"/>
                </a:solidFill>
                <a:latin typeface="+mn-lt"/>
                <a:ea typeface="+mn-ea"/>
                <a:cs typeface="+mn-cs"/>
                <a:hlinkClick r:id="rId4"/>
              </a:rPr>
              <a:t>INSPIRE</a:t>
            </a:r>
            <a:r>
              <a:rPr lang="en-US" sz="1200" u="sng" kern="1200" dirty="0" smtClean="0">
                <a:solidFill>
                  <a:schemeClr val="tx1"/>
                </a:solidFill>
                <a:latin typeface="+mn-lt"/>
                <a:ea typeface="+mn-ea"/>
                <a:cs typeface="+mn-cs"/>
                <a:hlinkClick r:id="rId4"/>
              </a:rPr>
              <a:t>, </a:t>
            </a:r>
            <a:r>
              <a:rPr lang="en-US" sz="1200" u="none" kern="1200" dirty="0" smtClean="0">
                <a:solidFill>
                  <a:schemeClr val="tx1"/>
                </a:solidFill>
                <a:latin typeface="+mn-lt"/>
                <a:ea typeface="+mn-ea"/>
                <a:cs typeface="+mn-cs"/>
                <a:hlinkClick r:id="rId4"/>
              </a:rPr>
              <a:t>the High Energy Physics information system</a:t>
            </a:r>
            <a:r>
              <a:rPr lang="en-US" sz="1200" u="none"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Search for “Data from Figure 7 from: Measurements of Higgs boson production and couplings in </a:t>
            </a:r>
            <a:r>
              <a:rPr lang="en-US" sz="1200" b="0" kern="1200" dirty="0" err="1" smtClean="0">
                <a:solidFill>
                  <a:schemeClr val="tx1"/>
                </a:solidFill>
                <a:latin typeface="+mn-lt"/>
                <a:ea typeface="+mn-ea"/>
                <a:cs typeface="+mn-cs"/>
              </a:rPr>
              <a:t>diboson</a:t>
            </a:r>
            <a:r>
              <a:rPr lang="en-US" sz="1200" b="0" kern="1200" dirty="0" smtClean="0">
                <a:solidFill>
                  <a:schemeClr val="tx1"/>
                </a:solidFill>
                <a:latin typeface="+mn-lt"/>
                <a:ea typeface="+mn-ea"/>
                <a:cs typeface="+mn-cs"/>
              </a:rPr>
              <a:t> final states with the ATLAS detector at the LHC”</a:t>
            </a:r>
          </a:p>
          <a:p>
            <a:pPr marL="0" indent="0">
              <a:buNone/>
            </a:pPr>
            <a:endParaRPr lang="en-GB" b="1" u="none"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24</a:t>
            </a:fld>
            <a:endParaRPr lang="en-US"/>
          </a:p>
        </p:txBody>
      </p:sp>
    </p:spTree>
    <p:extLst>
      <p:ext uri="{BB962C8B-B14F-4D97-AF65-F5344CB8AC3E}">
        <p14:creationId xmlns:p14="http://schemas.microsoft.com/office/powerpoint/2010/main" val="3509403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/10.5061/dryad.69sg2</a:t>
            </a:r>
          </a:p>
          <a:p>
            <a:endParaRPr lang="en-US" dirty="0" smtClean="0"/>
          </a:p>
          <a:p>
            <a:r>
              <a:rPr lang="en-US" dirty="0" smtClean="0"/>
              <a:t>The eight core Principles of data citation, http://</a:t>
            </a:r>
            <a:r>
              <a:rPr lang="en-US" dirty="0" err="1" smtClean="0"/>
              <a:t>dx.doi.org</a:t>
            </a:r>
            <a:r>
              <a:rPr lang="en-US" dirty="0" smtClean="0"/>
              <a:t>/10.7287/peerj.preprints.697v4 </a:t>
            </a:r>
          </a:p>
          <a:p>
            <a:pPr marL="171450" indent="-171450">
              <a:buFontTx/>
              <a:buChar char="-"/>
            </a:pPr>
            <a:r>
              <a:rPr lang="en-US" dirty="0" smtClean="0"/>
              <a:t>Importance</a:t>
            </a:r>
          </a:p>
          <a:p>
            <a:pPr marL="171450" indent="-171450">
              <a:buFontTx/>
              <a:buChar char="-"/>
            </a:pPr>
            <a:r>
              <a:rPr lang="en-US" dirty="0" smtClean="0"/>
              <a:t>Credit and Attribution</a:t>
            </a:r>
          </a:p>
          <a:p>
            <a:pPr marL="171450" indent="-171450">
              <a:buFontTx/>
              <a:buChar char="-"/>
            </a:pPr>
            <a:r>
              <a:rPr lang="en-US" dirty="0" smtClean="0"/>
              <a:t>Evidence</a:t>
            </a:r>
          </a:p>
          <a:p>
            <a:pPr marL="171450" indent="-171450">
              <a:buFontTx/>
              <a:buChar char="-"/>
            </a:pPr>
            <a:r>
              <a:rPr lang="en-US" dirty="0" smtClean="0"/>
              <a:t>Unique Identifiers</a:t>
            </a:r>
          </a:p>
          <a:p>
            <a:pPr marL="171450" indent="-171450">
              <a:buFontTx/>
              <a:buChar char="-"/>
            </a:pPr>
            <a:r>
              <a:rPr lang="en-US" dirty="0" smtClean="0"/>
              <a:t>Access</a:t>
            </a:r>
          </a:p>
          <a:p>
            <a:pPr marL="171450" indent="-171450">
              <a:buFontTx/>
              <a:buChar char="-"/>
            </a:pPr>
            <a:r>
              <a:rPr lang="en-US" dirty="0" smtClean="0"/>
              <a:t>Persistence</a:t>
            </a:r>
          </a:p>
          <a:p>
            <a:pPr marL="171450" indent="-171450">
              <a:buFontTx/>
              <a:buChar char="-"/>
            </a:pPr>
            <a:r>
              <a:rPr lang="en-US" dirty="0" smtClean="0"/>
              <a:t>Specificity</a:t>
            </a:r>
            <a:r>
              <a:rPr lang="en-US" baseline="0" dirty="0" smtClean="0"/>
              <a:t> and Verifiability</a:t>
            </a:r>
          </a:p>
          <a:p>
            <a:pPr marL="171450" indent="-171450">
              <a:buFontTx/>
              <a:buChar char="-"/>
            </a:pPr>
            <a:r>
              <a:rPr lang="en-US" baseline="0" dirty="0" smtClean="0"/>
              <a:t>Interoperability and Flexibility</a:t>
            </a:r>
            <a:endParaRPr lang="en-US" dirty="0" smtClean="0"/>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494B3F0-AE01-6549-ACAB-9BA4A2F67E38}" type="slidenum">
              <a:rPr lang="en-US" smtClean="0"/>
              <a:t>25</a:t>
            </a:fld>
            <a:endParaRPr lang="en-US"/>
          </a:p>
        </p:txBody>
      </p:sp>
    </p:spTree>
    <p:extLst>
      <p:ext uri="{BB962C8B-B14F-4D97-AF65-F5344CB8AC3E}">
        <p14:creationId xmlns:p14="http://schemas.microsoft.com/office/powerpoint/2010/main" val="17985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494B3F0-AE01-6549-ACAB-9BA4A2F67E38}" type="slidenum">
              <a:rPr lang="en-US" smtClean="0"/>
              <a:t>26</a:t>
            </a:fld>
            <a:endParaRPr lang="en-US"/>
          </a:p>
        </p:txBody>
      </p:sp>
    </p:spTree>
    <p:extLst>
      <p:ext uri="{BB962C8B-B14F-4D97-AF65-F5344CB8AC3E}">
        <p14:creationId xmlns:p14="http://schemas.microsoft.com/office/powerpoint/2010/main" val="179857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/10.15128/vt150j378</a:t>
            </a:r>
          </a:p>
          <a:p>
            <a:endParaRPr lang="en-US" dirty="0" smtClean="0"/>
          </a:p>
          <a:p>
            <a:r>
              <a:rPr lang="en-US" dirty="0" smtClean="0"/>
              <a:t>Add m ore detailed steps? Talk about data preparation?</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27</a:t>
            </a:fld>
            <a:endParaRPr lang="en-US"/>
          </a:p>
        </p:txBody>
      </p:sp>
    </p:spTree>
    <p:extLst>
      <p:ext uri="{BB962C8B-B14F-4D97-AF65-F5344CB8AC3E}">
        <p14:creationId xmlns:p14="http://schemas.microsoft.com/office/powerpoint/2010/main" val="207591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/10.15128/vt150j378</a:t>
            </a:r>
          </a:p>
          <a:p>
            <a:endParaRPr lang="en-US" dirty="0" smtClean="0"/>
          </a:p>
          <a:p>
            <a:r>
              <a:rPr lang="en-US" dirty="0" smtClean="0"/>
              <a:t>Add m ore detailed steps? Talk about data preparation?</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28</a:t>
            </a:fld>
            <a:endParaRPr lang="en-US"/>
          </a:p>
        </p:txBody>
      </p:sp>
    </p:spTree>
    <p:extLst>
      <p:ext uri="{BB962C8B-B14F-4D97-AF65-F5344CB8AC3E}">
        <p14:creationId xmlns:p14="http://schemas.microsoft.com/office/powerpoint/2010/main" val="207591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/10.15128/vt150j378</a:t>
            </a:r>
          </a:p>
          <a:p>
            <a:endParaRPr lang="en-US" dirty="0" smtClean="0"/>
          </a:p>
          <a:p>
            <a:r>
              <a:rPr lang="en-US" dirty="0" smtClean="0"/>
              <a:t>Add m ore detailed steps? Talk about data preparation?</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29</a:t>
            </a:fld>
            <a:endParaRPr lang="en-US"/>
          </a:p>
        </p:txBody>
      </p:sp>
    </p:spTree>
    <p:extLst>
      <p:ext uri="{BB962C8B-B14F-4D97-AF65-F5344CB8AC3E}">
        <p14:creationId xmlns:p14="http://schemas.microsoft.com/office/powerpoint/2010/main" val="20759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dx.doi.org</a:t>
            </a:r>
            <a:r>
              <a:rPr lang="en-US" dirty="0" smtClean="0"/>
              <a:t>/10.15128/vt150j378</a:t>
            </a:r>
          </a:p>
          <a:p>
            <a:endParaRPr lang="en-US" dirty="0" smtClean="0"/>
          </a:p>
          <a:p>
            <a:r>
              <a:rPr lang="en-US" dirty="0" smtClean="0"/>
              <a:t>Add more detailed steps? Talk about data preparation?</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30</a:t>
            </a:fld>
            <a:endParaRPr lang="en-US"/>
          </a:p>
        </p:txBody>
      </p:sp>
    </p:spTree>
    <p:extLst>
      <p:ext uri="{BB962C8B-B14F-4D97-AF65-F5344CB8AC3E}">
        <p14:creationId xmlns:p14="http://schemas.microsoft.com/office/powerpoint/2010/main" val="20759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smtClean="0"/>
              <a:t>Be aware on copyright constraints. Applying commons</a:t>
            </a:r>
            <a:r>
              <a:rPr lang="en-GB" b="0" baseline="0" dirty="0" smtClean="0"/>
              <a:t> license will not take your IPR, people will gain right to freely use and distribute but they must properly attribute you work. </a:t>
            </a:r>
          </a:p>
          <a:p>
            <a:pPr marL="0" indent="0">
              <a:buNone/>
            </a:pPr>
            <a:endParaRPr lang="en-GB" b="0" baseline="0" dirty="0" smtClean="0"/>
          </a:p>
          <a:p>
            <a:pPr marL="0" indent="0">
              <a:buNone/>
            </a:pPr>
            <a:r>
              <a:rPr lang="en-GB" b="0" baseline="0" dirty="0" smtClean="0"/>
              <a:t>Ownership of data </a:t>
            </a:r>
            <a:r>
              <a:rPr lang="en-US" sz="1200" b="0" kern="1200" baseline="0" dirty="0" smtClean="0">
                <a:solidFill>
                  <a:schemeClr val="tx1"/>
                </a:solidFill>
                <a:latin typeface="+mn-lt"/>
                <a:ea typeface="+mn-ea"/>
                <a:cs typeface="+mn-cs"/>
              </a:rPr>
              <a:t>i</a:t>
            </a:r>
            <a:r>
              <a:rPr lang="en-US" sz="1200" kern="1200" dirty="0" smtClean="0">
                <a:solidFill>
                  <a:schemeClr val="tx1"/>
                </a:solidFill>
                <a:latin typeface="+mn-lt"/>
                <a:ea typeface="+mn-ea"/>
                <a:cs typeface="+mn-cs"/>
              </a:rPr>
              <a:t>nteresting post at </a:t>
            </a:r>
            <a:r>
              <a:rPr lang="en-US" sz="1200" kern="1200" dirty="0" smtClean="0">
                <a:solidFill>
                  <a:schemeClr val="tx1"/>
                </a:solidFill>
                <a:latin typeface="+mn-lt"/>
                <a:ea typeface="+mn-ea"/>
                <a:cs typeface="+mn-cs"/>
                <a:hlinkClick r:id="rId3"/>
              </a:rPr>
              <a:t>Open Knowledge Foundation list 14/05/2014 abut UK/EU interpretation</a:t>
            </a:r>
            <a:endParaRPr lang="en-US" sz="1200" kern="1200" dirty="0" smtClean="0">
              <a:solidFill>
                <a:schemeClr val="tx1"/>
              </a:solidFill>
              <a:latin typeface="+mn-lt"/>
              <a:ea typeface="+mn-ea"/>
              <a:cs typeface="+mn-cs"/>
            </a:endParaRPr>
          </a:p>
          <a:p>
            <a:pPr marL="0" indent="0">
              <a:buNone/>
            </a:pPr>
            <a:endParaRPr lang="en-US" sz="1200" b="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Research software as open source - some interesting legal aspects are discussed in the International Free and Open Source Law Book in the </a:t>
            </a:r>
            <a:r>
              <a:rPr lang="en-US" sz="1200" kern="1200" dirty="0" smtClean="0">
                <a:solidFill>
                  <a:schemeClr val="tx1"/>
                </a:solidFill>
                <a:latin typeface="+mn-lt"/>
                <a:ea typeface="+mn-ea"/>
                <a:cs typeface="+mn-cs"/>
                <a:hlinkClick r:id="rId4"/>
              </a:rPr>
              <a:t>UK section. </a:t>
            </a:r>
            <a:endParaRPr lang="en-GB" b="0"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31</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There is</a:t>
            </a:r>
            <a:r>
              <a:rPr lang="en-GB" baseline="0" dirty="0" smtClean="0"/>
              <a:t> no single definition, so lets agree some basics...</a:t>
            </a:r>
          </a:p>
          <a:p>
            <a:pPr marL="0" indent="0">
              <a:buNone/>
            </a:pPr>
            <a:endParaRPr lang="en-GB" baseline="0" dirty="0" smtClean="0"/>
          </a:p>
          <a:p>
            <a:pPr marL="0" indent="0">
              <a:buNone/>
            </a:pPr>
            <a:r>
              <a:rPr lang="en-GB" b="1" baseline="0" dirty="0" smtClean="0"/>
              <a:t>Situational </a:t>
            </a:r>
            <a:r>
              <a:rPr lang="en-GB" baseline="0" dirty="0" smtClean="0"/>
              <a:t>– </a:t>
            </a:r>
            <a:r>
              <a:rPr lang="en-GB" baseline="0" dirty="0" err="1" smtClean="0"/>
              <a:t>eg</a:t>
            </a:r>
            <a:r>
              <a:rPr lang="en-GB" baseline="0" dirty="0" smtClean="0"/>
              <a:t> </a:t>
            </a:r>
            <a:r>
              <a:rPr lang="en-GB" baseline="0" dirty="0" err="1" smtClean="0"/>
              <a:t>cctv</a:t>
            </a:r>
            <a:r>
              <a:rPr lang="en-GB" baseline="0" dirty="0" smtClean="0"/>
              <a:t> footage (crime prevention, measure of footfall, demographic data) / ships logs (historical record of events, record of weather patterns, personnel lists) / photographs (historical record of objects or locations, a source of data on techniques or chemical processes of photo development)</a:t>
            </a:r>
          </a:p>
          <a:p>
            <a:pPr marL="0" indent="0">
              <a:buNone/>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are core element of scientific research thus data lifecycle can’t be considered</a:t>
            </a:r>
            <a:r>
              <a:rPr lang="en-US" baseline="0" dirty="0" smtClean="0"/>
              <a:t> independently from research lifecycle.</a:t>
            </a:r>
            <a:endParaRPr lang="en-US"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4</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267090-53B2-8844-B8A9-BDA3AC55E7DC}" type="slidenum">
              <a:rPr lang="en-US" smtClean="0"/>
              <a:t>32</a:t>
            </a:fld>
            <a:endParaRPr lang="en-US"/>
          </a:p>
        </p:txBody>
      </p:sp>
    </p:spTree>
    <p:extLst>
      <p:ext uri="{BB962C8B-B14F-4D97-AF65-F5344CB8AC3E}">
        <p14:creationId xmlns:p14="http://schemas.microsoft.com/office/powerpoint/2010/main" val="1697914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Ball, A. (2014). ‘How to License Research Data’. </a:t>
            </a:r>
            <a:r>
              <a:rPr lang="en-US" sz="1200" i="1" kern="1200" dirty="0" smtClean="0">
                <a:solidFill>
                  <a:schemeClr val="tx1"/>
                </a:solidFill>
                <a:effectLst/>
                <a:latin typeface="+mn-lt"/>
                <a:ea typeface="+mn-ea"/>
                <a:cs typeface="+mn-cs"/>
              </a:rPr>
              <a:t>DCC How-to Guides</a:t>
            </a:r>
            <a:r>
              <a:rPr lang="en-US" sz="1200" kern="1200" dirty="0" smtClean="0">
                <a:solidFill>
                  <a:schemeClr val="tx1"/>
                </a:solidFill>
                <a:effectLst/>
                <a:latin typeface="+mn-lt"/>
                <a:ea typeface="+mn-ea"/>
                <a:cs typeface="+mn-cs"/>
              </a:rPr>
              <a:t>. Edinburgh: Digital </a:t>
            </a:r>
            <a:r>
              <a:rPr lang="en-US" sz="1200" kern="1200" dirty="0" err="1"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Centre. Available online: http://</a:t>
            </a:r>
            <a:r>
              <a:rPr lang="en-US" sz="1200" kern="1200" dirty="0" err="1" smtClean="0">
                <a:solidFill>
                  <a:schemeClr val="tx1"/>
                </a:solidFill>
                <a:effectLst/>
                <a:latin typeface="+mn-lt"/>
                <a:ea typeface="+mn-ea"/>
                <a:cs typeface="+mn-cs"/>
              </a:rPr>
              <a:t>www.dcc.ac.uk</a:t>
            </a:r>
            <a:r>
              <a:rPr lang="en-US" sz="1200" kern="1200" dirty="0" smtClean="0">
                <a:solidFill>
                  <a:schemeClr val="tx1"/>
                </a:solidFill>
                <a:effectLst/>
                <a:latin typeface="+mn-lt"/>
                <a:ea typeface="+mn-ea"/>
                <a:cs typeface="+mn-cs"/>
              </a:rPr>
              <a:t>/resources/how-guides </a:t>
            </a:r>
            <a:endParaRPr lang="en-US" dirty="0" smtClean="0"/>
          </a:p>
          <a:p>
            <a:pPr marL="0" indent="0">
              <a:buNone/>
            </a:pPr>
            <a:endParaRPr lang="en-GB" b="0"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33</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Ball, A. (2014). ‘How to License Research Data’. </a:t>
            </a:r>
            <a:r>
              <a:rPr lang="en-US" sz="1200" i="1" kern="1200" dirty="0" smtClean="0">
                <a:solidFill>
                  <a:schemeClr val="tx1"/>
                </a:solidFill>
                <a:effectLst/>
                <a:latin typeface="+mn-lt"/>
                <a:ea typeface="+mn-ea"/>
                <a:cs typeface="+mn-cs"/>
              </a:rPr>
              <a:t>DCC How-to Guides</a:t>
            </a:r>
            <a:r>
              <a:rPr lang="en-US" sz="1200" kern="1200" dirty="0" smtClean="0">
                <a:solidFill>
                  <a:schemeClr val="tx1"/>
                </a:solidFill>
                <a:effectLst/>
                <a:latin typeface="+mn-lt"/>
                <a:ea typeface="+mn-ea"/>
                <a:cs typeface="+mn-cs"/>
              </a:rPr>
              <a:t>. Edinburgh: Digital </a:t>
            </a:r>
            <a:r>
              <a:rPr lang="en-US" sz="1200" kern="1200" dirty="0" err="1"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Centre. Available online: http://</a:t>
            </a:r>
            <a:r>
              <a:rPr lang="en-US" sz="1200" kern="1200" dirty="0" err="1" smtClean="0">
                <a:solidFill>
                  <a:schemeClr val="tx1"/>
                </a:solidFill>
                <a:effectLst/>
                <a:latin typeface="+mn-lt"/>
                <a:ea typeface="+mn-ea"/>
                <a:cs typeface="+mn-cs"/>
              </a:rPr>
              <a:t>www.dcc.ac.uk</a:t>
            </a:r>
            <a:r>
              <a:rPr lang="en-US" sz="1200" kern="1200" dirty="0" smtClean="0">
                <a:solidFill>
                  <a:schemeClr val="tx1"/>
                </a:solidFill>
                <a:effectLst/>
                <a:latin typeface="+mn-lt"/>
                <a:ea typeface="+mn-ea"/>
                <a:cs typeface="+mn-cs"/>
              </a:rPr>
              <a:t>/resources/how-guides </a:t>
            </a:r>
            <a:endParaRPr lang="en-US" dirty="0" smtClean="0"/>
          </a:p>
          <a:p>
            <a:pPr marL="0" indent="0">
              <a:buNone/>
            </a:pPr>
            <a:endParaRPr lang="en-GB" b="0"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34</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a:t>
            </a:r>
            <a:r>
              <a:rPr lang="en-US" baseline="0" dirty="0" smtClean="0"/>
              <a:t> and Sensitive Data</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35</a:t>
            </a:fld>
            <a:endParaRPr lang="en-US"/>
          </a:p>
        </p:txBody>
      </p:sp>
    </p:spTree>
    <p:extLst>
      <p:ext uri="{BB962C8B-B14F-4D97-AF65-F5344CB8AC3E}">
        <p14:creationId xmlns:p14="http://schemas.microsoft.com/office/powerpoint/2010/main" val="36889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Written consent includes and information sheet and a consent form signed by the participant.</a:t>
            </a:r>
          </a:p>
          <a:p>
            <a:endParaRPr lang="en-US" baseline="0" dirty="0" smtClean="0"/>
          </a:p>
          <a:p>
            <a:r>
              <a:rPr lang="en-US" baseline="0" dirty="0" smtClean="0"/>
              <a:t>Part of the ESRC project to developed new research methods in real life - http://</a:t>
            </a:r>
            <a:r>
              <a:rPr lang="en-US" baseline="0" dirty="0" err="1" smtClean="0"/>
              <a:t>www.reallifemethods.ac.uk</a:t>
            </a:r>
            <a:endParaRPr lang="en-US" baseline="0" dirty="0" smtClean="0"/>
          </a:p>
          <a:p>
            <a:endParaRPr lang="en-US" baseline="0" dirty="0" smtClean="0"/>
          </a:p>
          <a:p>
            <a:r>
              <a:rPr lang="en-US" baseline="0" dirty="0" smtClean="0"/>
              <a:t>Example consents forms http://</a:t>
            </a:r>
            <a:r>
              <a:rPr lang="en-US" baseline="0" dirty="0" err="1" smtClean="0"/>
              <a:t>www.data-archive.ac.uk</a:t>
            </a:r>
            <a:r>
              <a:rPr lang="en-US" baseline="0" dirty="0" smtClean="0"/>
              <a:t>/create-manage/consent-ethics/</a:t>
            </a:r>
            <a:r>
              <a:rPr lang="en-US" baseline="0" dirty="0" err="1" smtClean="0"/>
              <a:t>consent?index</a:t>
            </a:r>
            <a:r>
              <a:rPr lang="en-US" baseline="0" dirty="0" smtClean="0"/>
              <a:t>=3 interviews, children participation.</a:t>
            </a:r>
          </a:p>
          <a:p>
            <a:endParaRPr lang="en-US" baseline="0" dirty="0" smtClean="0"/>
          </a:p>
          <a:p>
            <a:r>
              <a:rPr lang="en-US" baseline="0" dirty="0" smtClean="0"/>
              <a:t>An information sheet should cover topics such as:</a:t>
            </a:r>
          </a:p>
          <a:p>
            <a:endParaRPr lang="en-US" baseline="0" dirty="0" smtClean="0"/>
          </a:p>
          <a:p>
            <a:pPr marL="171450" indent="-171450">
              <a:buFontTx/>
              <a:buChar char="-"/>
            </a:pPr>
            <a:r>
              <a:rPr lang="en-US" baseline="0" dirty="0" smtClean="0"/>
              <a:t>Purpose of the research </a:t>
            </a:r>
          </a:p>
          <a:p>
            <a:pPr marL="171450" indent="-171450">
              <a:buFontTx/>
              <a:buChar char="-"/>
            </a:pPr>
            <a:r>
              <a:rPr lang="en-US" baseline="0" dirty="0" smtClean="0"/>
              <a:t>Benefits and risk</a:t>
            </a:r>
          </a:p>
          <a:p>
            <a:pPr marL="171450" indent="-171450">
              <a:buFontTx/>
              <a:buChar char="-"/>
            </a:pPr>
            <a:r>
              <a:rPr lang="en-US" baseline="0" dirty="0" smtClean="0"/>
              <a:t>Terms for withdrawal</a:t>
            </a:r>
          </a:p>
          <a:p>
            <a:pPr marL="171450" indent="-171450">
              <a:buFontTx/>
              <a:buChar char="-"/>
            </a:pPr>
            <a:r>
              <a:rPr lang="en-US" baseline="0" dirty="0" smtClean="0"/>
              <a:t>Usage of data during project and after</a:t>
            </a:r>
          </a:p>
          <a:p>
            <a:pPr marL="171450" indent="-171450">
              <a:buFontTx/>
              <a:buChar char="-"/>
            </a:pPr>
            <a:r>
              <a:rPr lang="en-US" baseline="0" dirty="0" smtClean="0"/>
              <a:t>Ethical use of data</a:t>
            </a:r>
          </a:p>
          <a:p>
            <a:pPr marL="171450" indent="-171450">
              <a:buFontTx/>
              <a:buChar char="-"/>
            </a:pPr>
            <a:endParaRPr lang="en-US" baseline="0" dirty="0" smtClean="0"/>
          </a:p>
          <a:p>
            <a:pPr marL="171450" indent="-171450">
              <a:buFontTx/>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36</a:t>
            </a:fld>
            <a:endParaRPr lang="en-US"/>
          </a:p>
        </p:txBody>
      </p:sp>
    </p:spTree>
    <p:extLst>
      <p:ext uri="{BB962C8B-B14F-4D97-AF65-F5344CB8AC3E}">
        <p14:creationId xmlns:p14="http://schemas.microsoft.com/office/powerpoint/2010/main" val="3606253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Information Security Policies</a:t>
            </a:r>
          </a:p>
          <a:p>
            <a:r>
              <a:rPr lang="en-US" dirty="0" smtClean="0"/>
              <a:t>Data handling</a:t>
            </a:r>
            <a:r>
              <a:rPr lang="en-US" baseline="0" dirty="0" smtClean="0"/>
              <a:t> and online </a:t>
            </a:r>
            <a:r>
              <a:rPr lang="en-US" baseline="0" dirty="0" err="1" smtClean="0"/>
              <a:t>scurity</a:t>
            </a:r>
            <a:endParaRPr lang="en-US" baseline="0" dirty="0" smtClean="0"/>
          </a:p>
          <a:p>
            <a:endParaRPr lang="en-US" baseline="0" dirty="0" smtClean="0"/>
          </a:p>
          <a:p>
            <a:r>
              <a:rPr lang="en-US" baseline="0" dirty="0" smtClean="0"/>
              <a:t>Issues: Concentrated </a:t>
            </a:r>
            <a:r>
              <a:rPr lang="en-US" baseline="0" dirty="0" err="1" smtClean="0"/>
              <a:t>omostly</a:t>
            </a:r>
            <a:r>
              <a:rPr lang="en-US" baseline="0" dirty="0" smtClean="0"/>
              <a:t> on the corporate data not research data collected. </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37</a:t>
            </a:fld>
            <a:endParaRPr lang="en-US"/>
          </a:p>
        </p:txBody>
      </p:sp>
    </p:spTree>
    <p:extLst>
      <p:ext uri="{BB962C8B-B14F-4D97-AF65-F5344CB8AC3E}">
        <p14:creationId xmlns:p14="http://schemas.microsoft.com/office/powerpoint/2010/main" val="3688926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hlinkClick r:id="rId3"/>
              </a:rPr>
              <a:t>https://www.flickr.com/photos/walkingsf/4671594023/in/photostream/</a:t>
            </a:r>
          </a:p>
          <a:p>
            <a:endParaRPr lang="en-US" sz="1200" b="1" kern="1200" dirty="0" smtClean="0">
              <a:solidFill>
                <a:schemeClr val="tx1"/>
              </a:solidFill>
              <a:latin typeface="+mn-lt"/>
              <a:ea typeface="+mn-ea"/>
              <a:cs typeface="+mn-cs"/>
              <a:hlinkClick r:id="rId3"/>
            </a:endParaRPr>
          </a:p>
          <a:p>
            <a:r>
              <a:rPr lang="en-US" sz="1200" b="1" kern="1200" dirty="0" smtClean="0">
                <a:solidFill>
                  <a:schemeClr val="tx1"/>
                </a:solidFill>
                <a:latin typeface="+mn-lt"/>
                <a:ea typeface="+mn-ea"/>
                <a:cs typeface="+mn-cs"/>
                <a:hlinkClick r:id="rId3"/>
              </a:rPr>
              <a:t>Eric Fischer</a:t>
            </a:r>
          </a:p>
          <a:p>
            <a:r>
              <a:rPr lang="en-US" sz="1200" b="1" kern="1200" dirty="0" smtClean="0">
                <a:solidFill>
                  <a:schemeClr val="tx1"/>
                </a:solidFill>
                <a:latin typeface="+mn-lt"/>
                <a:ea typeface="+mn-ea"/>
                <a:cs typeface="+mn-cs"/>
              </a:rPr>
              <a:t>Follow</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Locals and Tourists </a:t>
            </a:r>
            <a:r>
              <a:rPr lang="en-US" sz="1200" b="1" u="sng" kern="1200" dirty="0" smtClean="0">
                <a:solidFill>
                  <a:schemeClr val="tx1"/>
                </a:solidFill>
                <a:latin typeface="+mn-lt"/>
                <a:ea typeface="+mn-ea"/>
                <a:cs typeface="+mn-cs"/>
                <a:hlinkClick r:id="rId4"/>
              </a:rPr>
              <a:t>#2 (GTWA </a:t>
            </a:r>
            <a:r>
              <a:rPr lang="en-US" sz="1200" b="1" u="sng" kern="1200" dirty="0" smtClean="0">
                <a:solidFill>
                  <a:schemeClr val="tx1"/>
                </a:solidFill>
                <a:latin typeface="+mn-lt"/>
                <a:ea typeface="+mn-ea"/>
                <a:cs typeface="+mn-cs"/>
                <a:hlinkClick r:id="rId5"/>
              </a:rPr>
              <a:t>#1): New York</a:t>
            </a:r>
            <a:endParaRPr lang="en-US" sz="1200" b="0" u="sng" kern="1200" dirty="0" smtClean="0">
              <a:solidFill>
                <a:schemeClr val="tx1"/>
              </a:solidFill>
              <a:latin typeface="+mn-lt"/>
              <a:ea typeface="+mn-ea"/>
              <a:cs typeface="+mn-cs"/>
              <a:hlinkClick r:id="rId5"/>
            </a:endParaRP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Blue pictures are by locals. Red pictures are by tourists. Yellow pictures might be by either.</a:t>
            </a:r>
          </a:p>
          <a:p>
            <a:r>
              <a:rPr lang="sk-SK" sz="1200" b="0" kern="1200" dirty="0" smtClean="0">
                <a:solidFill>
                  <a:schemeClr val="tx1"/>
                </a:solidFill>
                <a:latin typeface="+mn-lt"/>
                <a:ea typeface="+mn-ea"/>
                <a:cs typeface="+mn-cs"/>
              </a:rPr>
              <a:t> </a:t>
            </a:r>
          </a:p>
          <a:p>
            <a:r>
              <a:rPr lang="sk-SK" sz="1200" b="0" kern="1200" dirty="0" smtClean="0">
                <a:solidFill>
                  <a:schemeClr val="tx1"/>
                </a:solidFill>
                <a:latin typeface="+mn-lt"/>
                <a:ea typeface="+mn-ea"/>
                <a:cs typeface="+mn-cs"/>
              </a:rPr>
              <a:t>Base map © OpenStreetMap, CC-BY-SA</a:t>
            </a:r>
            <a:endParaRPr lang="en-US" dirty="0"/>
          </a:p>
        </p:txBody>
      </p:sp>
      <p:sp>
        <p:nvSpPr>
          <p:cNvPr id="4" name="Slide Number Placeholder 3"/>
          <p:cNvSpPr>
            <a:spLocks noGrp="1"/>
          </p:cNvSpPr>
          <p:nvPr>
            <p:ph type="sldNum" sz="quarter" idx="10"/>
          </p:nvPr>
        </p:nvSpPr>
        <p:spPr/>
        <p:txBody>
          <a:bodyPr/>
          <a:lstStyle/>
          <a:p>
            <a:fld id="{42F522F5-247E-BA47-A9B6-FA69E1FC5D74}" type="slidenum">
              <a:rPr lang="en-US" smtClean="0"/>
              <a:t>38</a:t>
            </a:fld>
            <a:endParaRPr lang="en-US"/>
          </a:p>
        </p:txBody>
      </p:sp>
    </p:spTree>
    <p:extLst>
      <p:ext uri="{BB962C8B-B14F-4D97-AF65-F5344CB8AC3E}">
        <p14:creationId xmlns:p14="http://schemas.microsoft.com/office/powerpoint/2010/main" val="463845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DCC. (2013). Checklist for a Data Management Plan. v.4.0. Edinburgh: Digital </a:t>
            </a:r>
            <a:r>
              <a:rPr lang="en-GB" dirty="0" err="1" smtClean="0"/>
              <a:t>Curation</a:t>
            </a:r>
            <a:r>
              <a:rPr lang="en-GB" dirty="0" smtClean="0"/>
              <a:t> Centre. Available online: http://www.dcc.ac.uk/resources/data-management-plans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http://www.dcc.ac.uk/sites/default/files/documents/resource/DMP_Checklist_2013.pdf</a:t>
            </a:r>
            <a:endParaRPr lang="en-GB" dirty="0" smtClean="0"/>
          </a:p>
          <a:p>
            <a:endParaRPr lang="en-GB" dirty="0" smtClean="0"/>
          </a:p>
          <a:p>
            <a:pPr marL="171450" indent="-171450">
              <a:buFontTx/>
              <a:buChar char="-"/>
            </a:pPr>
            <a:r>
              <a:rPr lang="en-US" dirty="0" smtClean="0"/>
              <a:t>an explanation of the existing data sources that will be used by the research project with references</a:t>
            </a:r>
          </a:p>
          <a:p>
            <a:pPr marL="171450" indent="-171450">
              <a:buFontTx/>
              <a:buChar char="-"/>
            </a:pPr>
            <a:r>
              <a:rPr lang="en-US" dirty="0" smtClean="0"/>
              <a:t>an analysis of the gaps identified between the currently available and required data for the research</a:t>
            </a:r>
          </a:p>
          <a:p>
            <a:r>
              <a:rPr lang="en-US" dirty="0" smtClean="0"/>
              <a:t>- information on the data that will be produced by the research project, including:</a:t>
            </a:r>
          </a:p>
          <a:p>
            <a:pPr lvl="1"/>
            <a:r>
              <a:rPr lang="en-US" dirty="0" smtClean="0"/>
              <a:t>data volume; data type, </a:t>
            </a:r>
            <a:r>
              <a:rPr lang="en-US" dirty="0" err="1" smtClean="0"/>
              <a:t>eg</a:t>
            </a:r>
            <a:r>
              <a:rPr lang="en-US" dirty="0" smtClean="0"/>
              <a:t> qualitative or quantitative data; data quality, formats, standards documentation and metadata; methodologies for data collection</a:t>
            </a:r>
          </a:p>
          <a:p>
            <a:r>
              <a:rPr lang="en-US" dirty="0" smtClean="0"/>
              <a:t>-</a:t>
            </a:r>
            <a:r>
              <a:rPr lang="en-US" baseline="0" dirty="0" smtClean="0"/>
              <a:t> </a:t>
            </a:r>
            <a:r>
              <a:rPr lang="en-US" dirty="0" smtClean="0"/>
              <a:t>planned quality assurance and back-up procedures [security/storage]</a:t>
            </a:r>
          </a:p>
          <a:p>
            <a:r>
              <a:rPr lang="en-US" dirty="0" smtClean="0"/>
              <a:t>- plans for management and archiving of collected data</a:t>
            </a:r>
          </a:p>
          <a:p>
            <a:r>
              <a:rPr lang="en-US" dirty="0" smtClean="0"/>
              <a:t>- expected difficulties in data sharing, along with and causes and possible measures to overcome these difficulties</a:t>
            </a:r>
          </a:p>
          <a:p>
            <a:r>
              <a:rPr lang="en-US" dirty="0" smtClean="0"/>
              <a:t>- explicit mention of consent, confidentiality, </a:t>
            </a:r>
            <a:r>
              <a:rPr lang="en-US" dirty="0" err="1" smtClean="0"/>
              <a:t>anonymisation</a:t>
            </a:r>
            <a:r>
              <a:rPr lang="en-US" dirty="0" smtClean="0"/>
              <a:t> and other ethical considerations</a:t>
            </a:r>
          </a:p>
          <a:p>
            <a:r>
              <a:rPr lang="en-US" dirty="0" smtClean="0"/>
              <a:t>- copyright and intellectual property ownership of the data </a:t>
            </a:r>
          </a:p>
          <a:p>
            <a:r>
              <a:rPr lang="en-US" dirty="0" smtClean="0"/>
              <a:t>- responsibilities for data management and </a:t>
            </a:r>
            <a:r>
              <a:rPr lang="en-US" dirty="0" err="1" smtClean="0"/>
              <a:t>curation</a:t>
            </a:r>
            <a:r>
              <a:rPr lang="en-US" dirty="0" smtClean="0"/>
              <a:t> within research teams at all participating institutions.</a:t>
            </a:r>
          </a:p>
          <a:p>
            <a:endParaRPr lang="en-GB" dirty="0"/>
          </a:p>
        </p:txBody>
      </p:sp>
      <p:sp>
        <p:nvSpPr>
          <p:cNvPr id="4" name="Slide Number Placeholder 3"/>
          <p:cNvSpPr>
            <a:spLocks noGrp="1"/>
          </p:cNvSpPr>
          <p:nvPr>
            <p:ph type="sldNum" sz="quarter" idx="10"/>
          </p:nvPr>
        </p:nvSpPr>
        <p:spPr/>
        <p:txBody>
          <a:bodyPr/>
          <a:lstStyle/>
          <a:p>
            <a:fld id="{6E0C52F0-A13D-4CEC-98EA-E8A63379E238}" type="slidenum">
              <a:rPr lang="en-GB" smtClean="0">
                <a:solidFill>
                  <a:prstClr val="black"/>
                </a:solidFill>
                <a:latin typeface="Calibri"/>
              </a:rPr>
              <a:pPr/>
              <a:t>39</a:t>
            </a:fld>
            <a:endParaRPr lang="en-GB">
              <a:solidFill>
                <a:prstClr val="black"/>
              </a:solidFill>
              <a:latin typeface="Calibri"/>
            </a:endParaRPr>
          </a:p>
        </p:txBody>
      </p:sp>
    </p:spTree>
    <p:extLst>
      <p:ext uri="{BB962C8B-B14F-4D97-AF65-F5344CB8AC3E}">
        <p14:creationId xmlns:p14="http://schemas.microsoft.com/office/powerpoint/2010/main" val="270636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42F522F5-247E-BA47-A9B6-FA69E1FC5D74}" type="slidenum">
              <a:rPr lang="en-US" smtClean="0"/>
              <a:t>40</a:t>
            </a:fld>
            <a:endParaRPr lang="en-US"/>
          </a:p>
        </p:txBody>
      </p:sp>
    </p:spTree>
    <p:extLst>
      <p:ext uri="{BB962C8B-B14F-4D97-AF65-F5344CB8AC3E}">
        <p14:creationId xmlns:p14="http://schemas.microsoft.com/office/powerpoint/2010/main" val="1689857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https://</a:t>
            </a:r>
            <a:r>
              <a:rPr lang="en-US" sz="1200" b="1" kern="1200" dirty="0" err="1" smtClean="0">
                <a:solidFill>
                  <a:schemeClr val="tx1"/>
                </a:solidFill>
                <a:latin typeface="+mn-lt"/>
                <a:ea typeface="+mn-ea"/>
                <a:cs typeface="+mn-cs"/>
              </a:rPr>
              <a:t>www.flickr.com</a:t>
            </a:r>
            <a:r>
              <a:rPr lang="en-US" sz="1200" b="1" kern="1200" dirty="0" smtClean="0">
                <a:solidFill>
                  <a:schemeClr val="tx1"/>
                </a:solidFill>
                <a:latin typeface="+mn-lt"/>
                <a:ea typeface="+mn-ea"/>
                <a:cs typeface="+mn-cs"/>
              </a:rPr>
              <a:t>/photos/</a:t>
            </a:r>
            <a:r>
              <a:rPr lang="en-US" sz="1200" b="1" kern="1200" dirty="0" err="1" smtClean="0">
                <a:solidFill>
                  <a:schemeClr val="tx1"/>
                </a:solidFill>
                <a:latin typeface="+mn-lt"/>
                <a:ea typeface="+mn-ea"/>
                <a:cs typeface="+mn-cs"/>
              </a:rPr>
              <a:t>walkingsf</a:t>
            </a:r>
            <a:r>
              <a:rPr lang="en-US" sz="1200" b="1" kern="1200" dirty="0" smtClean="0">
                <a:solidFill>
                  <a:schemeClr val="tx1"/>
                </a:solidFill>
                <a:latin typeface="+mn-lt"/>
                <a:ea typeface="+mn-ea"/>
                <a:cs typeface="+mn-cs"/>
              </a:rPr>
              <a:t>/4671589629/in/</a:t>
            </a:r>
            <a:r>
              <a:rPr lang="en-US" sz="1200" b="1" kern="1200" dirty="0" err="1" smtClean="0">
                <a:solidFill>
                  <a:schemeClr val="tx1"/>
                </a:solidFill>
                <a:latin typeface="+mn-lt"/>
                <a:ea typeface="+mn-ea"/>
                <a:cs typeface="+mn-cs"/>
              </a:rPr>
              <a:t>photostream</a:t>
            </a:r>
            <a:r>
              <a:rPr lang="en-US" sz="1200" b="1" kern="1200" dirty="0" smtClean="0">
                <a:solidFill>
                  <a:schemeClr val="tx1"/>
                </a:solidFill>
                <a:latin typeface="+mn-lt"/>
                <a:ea typeface="+mn-ea"/>
                <a:cs typeface="+mn-cs"/>
              </a:rPr>
              <a:t>/ </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Eric Fisher @Flickr CC-by-</a:t>
            </a:r>
            <a:r>
              <a:rPr lang="en-US" sz="1200" b="1" kern="1200" dirty="0" err="1" smtClean="0">
                <a:solidFill>
                  <a:schemeClr val="tx1"/>
                </a:solidFill>
                <a:latin typeface="+mn-lt"/>
                <a:ea typeface="+mn-ea"/>
                <a:cs typeface="+mn-cs"/>
              </a:rPr>
              <a:t>sa</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Locals and Tourists </a:t>
            </a:r>
            <a:r>
              <a:rPr lang="en-US" sz="1200" b="1" u="sng" kern="1200" dirty="0" smtClean="0">
                <a:solidFill>
                  <a:schemeClr val="tx1"/>
                </a:solidFill>
                <a:latin typeface="+mn-lt"/>
                <a:ea typeface="+mn-ea"/>
                <a:cs typeface="+mn-cs"/>
                <a:hlinkClick r:id="rId3"/>
              </a:rPr>
              <a:t>#1 (GTWA </a:t>
            </a:r>
            <a:r>
              <a:rPr lang="en-US" sz="1200" b="1" u="sng" kern="1200" dirty="0" smtClean="0">
                <a:solidFill>
                  <a:schemeClr val="tx1"/>
                </a:solidFill>
                <a:latin typeface="+mn-lt"/>
                <a:ea typeface="+mn-ea"/>
                <a:cs typeface="+mn-cs"/>
                <a:hlinkClick r:id="rId4"/>
              </a:rPr>
              <a:t>#2): London</a:t>
            </a:r>
            <a:endParaRPr lang="en-US" sz="1200" b="0" u="sng" kern="1200" dirty="0" smtClean="0">
              <a:solidFill>
                <a:schemeClr val="tx1"/>
              </a:solidFill>
              <a:latin typeface="+mn-lt"/>
              <a:ea typeface="+mn-ea"/>
              <a:cs typeface="+mn-cs"/>
              <a:hlinkClick r:id="rId4"/>
            </a:endParaRPr>
          </a:p>
          <a:p>
            <a:r>
              <a:rPr lang="en-US" sz="1200" b="0" kern="1200" dirty="0" smtClean="0">
                <a:solidFill>
                  <a:schemeClr val="tx1"/>
                </a:solidFill>
                <a:latin typeface="+mn-lt"/>
                <a:ea typeface="+mn-ea"/>
                <a:cs typeface="+mn-cs"/>
              </a:rPr>
              <a:t>Blue pictures are by locals. Red pictures are by tourists. Yellow pictures might be by either.</a:t>
            </a:r>
          </a:p>
          <a:p>
            <a:r>
              <a:rPr lang="sk-SK" sz="1200" b="0" kern="1200" dirty="0" smtClean="0">
                <a:solidFill>
                  <a:schemeClr val="tx1"/>
                </a:solidFill>
                <a:latin typeface="+mn-lt"/>
                <a:ea typeface="+mn-ea"/>
                <a:cs typeface="+mn-cs"/>
              </a:rPr>
              <a:t>Base map © OpenStreetMap, CC-BY-SA</a:t>
            </a:r>
            <a:endParaRPr lang="en-US" dirty="0"/>
          </a:p>
        </p:txBody>
      </p:sp>
      <p:sp>
        <p:nvSpPr>
          <p:cNvPr id="4" name="Slide Number Placeholder 3"/>
          <p:cNvSpPr>
            <a:spLocks noGrp="1"/>
          </p:cNvSpPr>
          <p:nvPr>
            <p:ph type="sldNum" sz="quarter" idx="10"/>
          </p:nvPr>
        </p:nvSpPr>
        <p:spPr/>
        <p:txBody>
          <a:bodyPr/>
          <a:lstStyle/>
          <a:p>
            <a:fld id="{42F522F5-247E-BA47-A9B6-FA69E1FC5D74}" type="slidenum">
              <a:rPr lang="en-US" smtClean="0"/>
              <a:t>41</a:t>
            </a:fld>
            <a:endParaRPr lang="en-US"/>
          </a:p>
        </p:txBody>
      </p:sp>
    </p:spTree>
    <p:extLst>
      <p:ext uri="{BB962C8B-B14F-4D97-AF65-F5344CB8AC3E}">
        <p14:creationId xmlns:p14="http://schemas.microsoft.com/office/powerpoint/2010/main" val="139415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www.dur.ac.uk</a:t>
            </a:r>
            <a:r>
              <a:rPr lang="en-US" dirty="0" smtClean="0"/>
              <a:t>/library/</a:t>
            </a:r>
            <a:r>
              <a:rPr lang="en-US" dirty="0" err="1" smtClean="0"/>
              <a:t>asc</a:t>
            </a:r>
            <a:r>
              <a:rPr lang="en-US" dirty="0" smtClean="0"/>
              <a:t>/projects/</a:t>
            </a:r>
          </a:p>
          <a:p>
            <a:r>
              <a:rPr lang="en-US" dirty="0" smtClean="0"/>
              <a:t>https://</a:t>
            </a:r>
            <a:r>
              <a:rPr lang="en-US" dirty="0" err="1" smtClean="0"/>
              <a:t>www.dur.ac.uk</a:t>
            </a:r>
            <a:r>
              <a:rPr lang="en-US" dirty="0" smtClean="0"/>
              <a:t>/research/directory/staff/?mode=</a:t>
            </a:r>
            <a:r>
              <a:rPr lang="en-US" dirty="0" err="1" smtClean="0"/>
              <a:t>staff&amp;id</a:t>
            </a:r>
            <a:r>
              <a:rPr lang="en-US" dirty="0" smtClean="0"/>
              <a:t>=171</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example shown is from </a:t>
            </a:r>
            <a:r>
              <a:rPr lang="en-US" sz="1200" i="1" kern="1200" dirty="0" err="1" smtClean="0">
                <a:solidFill>
                  <a:schemeClr val="tx1"/>
                </a:solidFill>
                <a:latin typeface="+mn-lt"/>
                <a:ea typeface="+mn-ea"/>
                <a:cs typeface="+mn-cs"/>
              </a:rPr>
              <a:t>Libellus</a:t>
            </a:r>
            <a:r>
              <a:rPr lang="en-US" sz="1200" i="1" kern="1200" dirty="0" smtClean="0">
                <a:solidFill>
                  <a:schemeClr val="tx1"/>
                </a:solidFill>
                <a:latin typeface="+mn-lt"/>
                <a:ea typeface="+mn-ea"/>
                <a:cs typeface="+mn-cs"/>
              </a:rPr>
              <a:t> de </a:t>
            </a:r>
            <a:r>
              <a:rPr lang="en-US" sz="1200" i="1" kern="1200" dirty="0" err="1" smtClean="0">
                <a:solidFill>
                  <a:schemeClr val="tx1"/>
                </a:solidFill>
                <a:latin typeface="+mn-lt"/>
                <a:ea typeface="+mn-ea"/>
                <a:cs typeface="+mn-cs"/>
              </a:rPr>
              <a:t>Exordio</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atque</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Procursu</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istius</a:t>
            </a:r>
            <a:r>
              <a:rPr lang="en-US" sz="1200" i="1" kern="1200" dirty="0" smtClean="0">
                <a:solidFill>
                  <a:schemeClr val="tx1"/>
                </a:solidFill>
                <a:latin typeface="+mn-lt"/>
                <a:ea typeface="+mn-ea"/>
                <a:cs typeface="+mn-cs"/>
              </a:rPr>
              <a:t>, hoc </a:t>
            </a:r>
            <a:r>
              <a:rPr lang="en-US" sz="1200" i="1" kern="1200" dirty="0" err="1" smtClean="0">
                <a:solidFill>
                  <a:schemeClr val="tx1"/>
                </a:solidFill>
                <a:latin typeface="+mn-lt"/>
                <a:ea typeface="+mn-ea"/>
                <a:cs typeface="+mn-cs"/>
              </a:rPr>
              <a:t>est</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Dunelmensis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Ecclesie</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The Little Book on the Origins and Progress of this Church, that is of Durham</a:t>
            </a:r>
            <a:r>
              <a:rPr lang="en-US" sz="1200" i="0" kern="1200" dirty="0" smtClean="0">
                <a:solidFill>
                  <a:schemeClr val="tx1"/>
                </a:solidFill>
                <a:latin typeface="+mn-lt"/>
                <a:ea typeface="+mn-ea"/>
                <a:cs typeface="+mn-cs"/>
              </a:rPr>
              <a:t>) written by </a:t>
            </a:r>
            <a:r>
              <a:rPr lang="en-US" sz="1200" i="0" kern="1200" dirty="0" err="1" smtClean="0">
                <a:solidFill>
                  <a:schemeClr val="tx1"/>
                </a:solidFill>
                <a:latin typeface="+mn-lt"/>
                <a:ea typeface="+mn-ea"/>
                <a:cs typeface="+mn-cs"/>
              </a:rPr>
              <a:t>Symeon</a:t>
            </a:r>
            <a:r>
              <a:rPr lang="en-US" sz="1200" i="0" kern="1200" dirty="0" smtClean="0">
                <a:solidFill>
                  <a:schemeClr val="tx1"/>
                </a:solidFill>
                <a:latin typeface="+mn-lt"/>
                <a:ea typeface="+mn-ea"/>
                <a:cs typeface="+mn-cs"/>
              </a:rPr>
              <a:t> ca. 1105, and resides normally at Durham, University Library, </a:t>
            </a:r>
            <a:r>
              <a:rPr lang="en-US" sz="1200" i="0" kern="1200" dirty="0" err="1" smtClean="0">
                <a:solidFill>
                  <a:schemeClr val="tx1"/>
                </a:solidFill>
                <a:latin typeface="+mn-lt"/>
                <a:ea typeface="+mn-ea"/>
                <a:cs typeface="+mn-cs"/>
              </a:rPr>
              <a:t>Cosin</a:t>
            </a:r>
            <a:r>
              <a:rPr lang="en-US" sz="1200" i="0" kern="1200" dirty="0" smtClean="0">
                <a:solidFill>
                  <a:schemeClr val="tx1"/>
                </a:solidFill>
                <a:latin typeface="+mn-lt"/>
                <a:ea typeface="+mn-ea"/>
                <a:cs typeface="+mn-cs"/>
              </a:rPr>
              <a:t> V.II.6. The spectrum below show the presence of lapis lazuli which came from what is now Afghanistan.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Talk about data complexities all three direction:</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size,</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variety and velocity of data production.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022317F-D735-C04F-8F21-069D059F1FB7}" type="slidenum">
              <a:rPr lang="en-US" smtClean="0"/>
              <a:t>5</a:t>
            </a:fld>
            <a:endParaRPr lang="en-US"/>
          </a:p>
        </p:txBody>
      </p:sp>
    </p:spTree>
    <p:extLst>
      <p:ext uri="{BB962C8B-B14F-4D97-AF65-F5344CB8AC3E}">
        <p14:creationId xmlns:p14="http://schemas.microsoft.com/office/powerpoint/2010/main" val="717171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F1D5B-93AF-3E42-8136-A42E743DC92D}" type="slidenum">
              <a:rPr lang="en-US" smtClean="0"/>
              <a:t>42</a:t>
            </a:fld>
            <a:endParaRPr lang="en-US"/>
          </a:p>
        </p:txBody>
      </p:sp>
    </p:spTree>
    <p:extLst>
      <p:ext uri="{BB962C8B-B14F-4D97-AF65-F5344CB8AC3E}">
        <p14:creationId xmlns:p14="http://schemas.microsoft.com/office/powerpoint/2010/main" val="2548651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www.dur.ac.uk</a:t>
            </a:r>
            <a:r>
              <a:rPr lang="en-US" dirty="0" smtClean="0"/>
              <a:t>/</a:t>
            </a:r>
            <a:r>
              <a:rPr lang="en-US" dirty="0" err="1" smtClean="0"/>
              <a:t>cis</a:t>
            </a:r>
            <a:r>
              <a:rPr lang="en-US" dirty="0" smtClean="0"/>
              <a:t>/security/</a:t>
            </a:r>
            <a:r>
              <a:rPr lang="en-US" dirty="0" err="1" smtClean="0"/>
              <a:t>dropboxcloud</a:t>
            </a:r>
            <a:r>
              <a:rPr lang="en-US" dirty="0" smtClean="0"/>
              <a:t>/ </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45</a:t>
            </a:fld>
            <a:endParaRPr lang="en-US"/>
          </a:p>
        </p:txBody>
      </p:sp>
    </p:spTree>
    <p:extLst>
      <p:ext uri="{BB962C8B-B14F-4D97-AF65-F5344CB8AC3E}">
        <p14:creationId xmlns:p14="http://schemas.microsoft.com/office/powerpoint/2010/main" val="526565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Introduce</a:t>
            </a:r>
            <a:r>
              <a:rPr lang="en-GB" baseline="0" dirty="0" smtClean="0"/>
              <a:t> Google search concept – keywords phrase</a:t>
            </a:r>
            <a:endParaRPr lang="en-GB" dirty="0" smtClean="0"/>
          </a:p>
          <a:p>
            <a:pPr marL="0" indent="0">
              <a:buNone/>
            </a:pPr>
            <a:r>
              <a:rPr lang="en-GB" dirty="0" smtClean="0"/>
              <a:t>Important if sharing the data on a repository.</a:t>
            </a:r>
          </a:p>
          <a:p>
            <a:pPr marL="0" indent="0">
              <a:buNone/>
            </a:pPr>
            <a:r>
              <a:rPr lang="en-GB" baseline="0" dirty="0" smtClean="0"/>
              <a:t> </a:t>
            </a:r>
          </a:p>
          <a:p>
            <a:pPr marL="0" indent="0">
              <a:buNone/>
            </a:pPr>
            <a:r>
              <a:rPr lang="en-GB" baseline="0" dirty="0" smtClean="0"/>
              <a:t>ODIN cover page - http://figshare.com/articles/D2_3_First_year_communication_report_including_results_from_first_year_event/843603</a:t>
            </a:r>
          </a:p>
          <a:p>
            <a:pPr marL="0" indent="0">
              <a:buNone/>
            </a:pPr>
            <a:endParaRPr lang="en-GB" baseline="0" dirty="0" smtClean="0"/>
          </a:p>
          <a:p>
            <a:pPr marL="0" indent="0">
              <a:buNone/>
            </a:pPr>
            <a:r>
              <a:rPr lang="en-GB" dirty="0" smtClean="0"/>
              <a:t>DDI – Data Documentation Initiative</a:t>
            </a:r>
          </a:p>
          <a:p>
            <a:pPr marL="0" indent="0">
              <a:buNone/>
            </a:pPr>
            <a:r>
              <a:rPr lang="en-GB" dirty="0" smtClean="0"/>
              <a:t>METS</a:t>
            </a:r>
            <a:r>
              <a:rPr lang="en-GB" baseline="0" dirty="0" smtClean="0"/>
              <a:t> - </a:t>
            </a:r>
            <a:r>
              <a:rPr lang="en-US" sz="1200" kern="1200" dirty="0" smtClean="0">
                <a:solidFill>
                  <a:schemeClr val="tx1"/>
                </a:solidFill>
                <a:latin typeface="+mn-lt"/>
                <a:ea typeface="+mn-ea"/>
                <a:cs typeface="+mn-cs"/>
              </a:rPr>
              <a:t>Metadata Encoding and Transmission Standard</a:t>
            </a:r>
          </a:p>
          <a:p>
            <a:pPr marL="0" indent="0">
              <a:buNone/>
            </a:pPr>
            <a:r>
              <a:rPr lang="en-US" sz="1200" kern="1200" dirty="0" smtClean="0">
                <a:solidFill>
                  <a:schemeClr val="tx1"/>
                </a:solidFill>
                <a:latin typeface="+mn-lt"/>
                <a:ea typeface="+mn-ea"/>
                <a:cs typeface="+mn-cs"/>
              </a:rPr>
              <a:t>TEI – Text Encoding Initiative</a:t>
            </a:r>
          </a:p>
          <a:p>
            <a:pPr marL="0" indent="0">
              <a:buNone/>
            </a:pPr>
            <a:r>
              <a:rPr lang="en-US" sz="1200" kern="1200" dirty="0" smtClean="0">
                <a:solidFill>
                  <a:schemeClr val="tx1"/>
                </a:solidFill>
                <a:latin typeface="+mn-lt"/>
                <a:ea typeface="+mn-ea"/>
                <a:cs typeface="+mn-cs"/>
              </a:rPr>
              <a:t>QDE – </a:t>
            </a:r>
            <a:r>
              <a:rPr lang="en-US" sz="1200" kern="1200" dirty="0" err="1" smtClean="0">
                <a:solidFill>
                  <a:schemeClr val="tx1"/>
                </a:solidFill>
                <a:latin typeface="+mn-lt"/>
                <a:ea typeface="+mn-ea"/>
                <a:cs typeface="+mn-cs"/>
              </a:rPr>
              <a:t>QuDEx</a:t>
            </a:r>
            <a:r>
              <a:rPr lang="en-US" sz="1200" kern="1200" baseline="0" dirty="0" smtClean="0">
                <a:solidFill>
                  <a:schemeClr val="tx1"/>
                </a:solidFill>
                <a:latin typeface="+mn-lt"/>
                <a:ea typeface="+mn-ea"/>
                <a:cs typeface="+mn-cs"/>
              </a:rPr>
              <a:t> – Qualitative Data Exchange from UK Data Archive</a:t>
            </a:r>
            <a:endParaRPr lang="en-US" sz="1200" kern="1200" dirty="0" smtClean="0">
              <a:solidFill>
                <a:schemeClr val="tx1"/>
              </a:solidFill>
              <a:latin typeface="+mn-lt"/>
              <a:ea typeface="+mn-ea"/>
              <a:cs typeface="+mn-cs"/>
            </a:endParaRPr>
          </a:p>
          <a:p>
            <a:pPr marL="0" indent="0">
              <a:buNone/>
            </a:pPr>
            <a:endParaRPr lang="en-GB" baseline="0"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Examples – Microsoft excel example</a:t>
            </a:r>
            <a:r>
              <a:rPr lang="en-GB" baseline="0" dirty="0" smtClean="0"/>
              <a:t> to use? Older versions?</a:t>
            </a:r>
            <a:br>
              <a:rPr lang="en-GB" baseline="0" dirty="0" smtClean="0"/>
            </a:br>
            <a:r>
              <a:rPr lang="en-GB" baseline="0" dirty="0" smtClean="0"/>
              <a:t>Microsoft works files in earlier versions of Word.</a:t>
            </a:r>
          </a:p>
          <a:p>
            <a:pPr marL="0" indent="0">
              <a:buNone/>
            </a:pPr>
            <a:endParaRPr lang="en-GB" baseline="0" dirty="0" smtClean="0"/>
          </a:p>
          <a:p>
            <a:pPr marL="0" indent="0">
              <a:buNone/>
            </a:pPr>
            <a:r>
              <a:rPr lang="en-GB" dirty="0" smtClean="0"/>
              <a:t>Comprehensive lis</a:t>
            </a:r>
            <a:r>
              <a:rPr lang="en-GB" baseline="0" dirty="0" smtClean="0"/>
              <a:t>t of file formats </a:t>
            </a:r>
            <a:r>
              <a:rPr lang="en-GB" dirty="0" smtClean="0"/>
              <a:t>http://</a:t>
            </a:r>
            <a:r>
              <a:rPr lang="en-GB" dirty="0" err="1" smtClean="0"/>
              <a:t>en.wikipedia.org</a:t>
            </a:r>
            <a:r>
              <a:rPr lang="en-GB" dirty="0" smtClean="0"/>
              <a:t>/wiki/</a:t>
            </a:r>
            <a:r>
              <a:rPr lang="en-GB" dirty="0" err="1" smtClean="0"/>
              <a:t>List_of_file_formats</a:t>
            </a:r>
            <a:endParaRPr lang="en-GB" dirty="0" smtClean="0"/>
          </a:p>
          <a:p>
            <a:pPr marL="0" indent="0">
              <a:buNone/>
            </a:pPr>
            <a:r>
              <a:rPr lang="en-GB" dirty="0" smtClean="0"/>
              <a:t>Example </a:t>
            </a:r>
            <a:r>
              <a:rPr lang="en-US" sz="1200" kern="1200" dirty="0" smtClean="0">
                <a:solidFill>
                  <a:schemeClr val="tx1"/>
                </a:solidFill>
                <a:latin typeface="+mn-lt"/>
                <a:ea typeface="+mn-ea"/>
                <a:cs typeface="+mn-cs"/>
              </a:rPr>
              <a:t>data </a:t>
            </a:r>
            <a:r>
              <a:rPr lang="en-US" sz="1200" kern="1200" dirty="0" smtClean="0">
                <a:solidFill>
                  <a:schemeClr val="tx1"/>
                </a:solidFill>
                <a:latin typeface="+mn-lt"/>
                <a:ea typeface="+mn-ea"/>
                <a:cs typeface="+mn-cs"/>
                <a:hlinkClick r:id="rId3"/>
              </a:rPr>
              <a:t>file formats</a:t>
            </a:r>
            <a:r>
              <a:rPr lang="en-US" sz="1200" kern="1200" dirty="0" smtClean="0">
                <a:solidFill>
                  <a:schemeClr val="tx1"/>
                </a:solidFill>
                <a:latin typeface="+mn-lt"/>
                <a:ea typeface="+mn-ea"/>
                <a:cs typeface="+mn-cs"/>
              </a:rPr>
              <a:t> </a:t>
            </a:r>
            <a:r>
              <a:rPr lang="en-GB" dirty="0" smtClean="0"/>
              <a:t>supported by </a:t>
            </a:r>
            <a:r>
              <a:rPr lang="en-US" sz="1200" kern="1200" dirty="0" smtClean="0">
                <a:solidFill>
                  <a:schemeClr val="tx1"/>
                </a:solidFill>
                <a:latin typeface="+mn-lt"/>
                <a:ea typeface="+mn-ea"/>
                <a:cs typeface="+mn-cs"/>
              </a:rPr>
              <a:t>3TU </a:t>
            </a:r>
            <a:r>
              <a:rPr lang="en-US" sz="1200" kern="1200" dirty="0" err="1" smtClean="0">
                <a:solidFill>
                  <a:schemeClr val="tx1"/>
                </a:solidFill>
                <a:latin typeface="+mn-lt"/>
                <a:ea typeface="+mn-ea"/>
                <a:cs typeface="+mn-cs"/>
              </a:rPr>
              <a:t>Datcentrum</a:t>
            </a:r>
            <a:r>
              <a:rPr lang="en-US" sz="1200" kern="1200" baseline="0" dirty="0" smtClean="0">
                <a:solidFill>
                  <a:schemeClr val="tx1"/>
                </a:solidFill>
                <a:latin typeface="+mn-lt"/>
                <a:ea typeface="+mn-ea"/>
                <a:cs typeface="+mn-cs"/>
              </a:rPr>
              <a:t> - http://datacentrum.3tu.nl/en/what-we-offer/data-archive/#formats </a:t>
            </a:r>
          </a:p>
          <a:p>
            <a:pPr marL="0" indent="0">
              <a:buNone/>
            </a:pPr>
            <a:r>
              <a:rPr lang="en-US" sz="1200" kern="1200" baseline="0" dirty="0" smtClean="0">
                <a:solidFill>
                  <a:schemeClr val="tx1"/>
                </a:solidFill>
                <a:latin typeface="+mn-lt"/>
                <a:ea typeface="+mn-ea"/>
                <a:cs typeface="+mn-cs"/>
              </a:rPr>
              <a:t>or recommended file formats from UK Data </a:t>
            </a:r>
            <a:r>
              <a:rPr lang="en-US" sz="1200" kern="1200" baseline="0" dirty="0" err="1" smtClean="0">
                <a:solidFill>
                  <a:schemeClr val="tx1"/>
                </a:solidFill>
                <a:latin typeface="+mn-lt"/>
                <a:ea typeface="+mn-ea"/>
                <a:cs typeface="+mn-cs"/>
              </a:rPr>
              <a:t>Archivum</a:t>
            </a:r>
            <a:r>
              <a:rPr lang="en-US" sz="1200" kern="1200" baseline="0" dirty="0" smtClean="0">
                <a:solidFill>
                  <a:schemeClr val="tx1"/>
                </a:solidFill>
                <a:latin typeface="+mn-lt"/>
                <a:ea typeface="+mn-ea"/>
                <a:cs typeface="+mn-cs"/>
              </a:rPr>
              <a:t> - http://</a:t>
            </a:r>
            <a:r>
              <a:rPr lang="en-US" sz="1200" kern="1200" baseline="0" dirty="0" err="1" smtClean="0">
                <a:solidFill>
                  <a:schemeClr val="tx1"/>
                </a:solidFill>
                <a:latin typeface="+mn-lt"/>
                <a:ea typeface="+mn-ea"/>
                <a:cs typeface="+mn-cs"/>
              </a:rPr>
              <a:t>www.data-archive.ac.uk</a:t>
            </a:r>
            <a:r>
              <a:rPr lang="en-US" sz="1200" kern="1200" baseline="0" dirty="0" smtClean="0">
                <a:solidFill>
                  <a:schemeClr val="tx1"/>
                </a:solidFill>
                <a:latin typeface="+mn-lt"/>
                <a:ea typeface="+mn-ea"/>
                <a:cs typeface="+mn-cs"/>
              </a:rPr>
              <a:t>/create-manage/format/formats</a:t>
            </a: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smtClean="0"/>
              <a:t>Practical Tips</a:t>
            </a:r>
            <a:r>
              <a:rPr lang="en-GB" b="0" baseline="0" dirty="0" smtClean="0"/>
              <a:t> for strong passwords: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i="1" dirty="0" smtClean="0"/>
              <a:t>You have to remember we are all human and we all make mistakes </a:t>
            </a:r>
            <a:r>
              <a:rPr lang="en-US" sz="1200" i="1" baseline="0" dirty="0" smtClean="0"/>
              <a:t> - </a:t>
            </a:r>
            <a:r>
              <a:rPr lang="en-US" sz="1200" dirty="0" smtClean="0">
                <a:solidFill>
                  <a:srgbClr val="008000"/>
                </a:solidFill>
              </a:rPr>
              <a:t>Yh2rwaah&amp;wamm</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dirty="0" smtClean="0">
                <a:solidFill>
                  <a:srgbClr val="008000"/>
                </a:solidFill>
              </a:rPr>
              <a:t>Strength</a:t>
            </a:r>
            <a:r>
              <a:rPr lang="en-US" sz="1200" baseline="0" dirty="0" smtClean="0">
                <a:solidFill>
                  <a:srgbClr val="008000"/>
                </a:solidFill>
              </a:rPr>
              <a:t>: 13 characters x 8 bits = 104b</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solidFill>
                  <a:srgbClr val="008000"/>
                </a:solidFill>
              </a:rPr>
              <a:t>Use one password for one service!</a:t>
            </a:r>
            <a:endParaRPr lang="en-GB" b="0" dirty="0" smtClean="0"/>
          </a:p>
          <a:p>
            <a:pPr marL="0" indent="0">
              <a:buNone/>
            </a:pPr>
            <a:endParaRPr lang="en-GB" b="0" dirty="0" smtClean="0"/>
          </a:p>
          <a:p>
            <a:pPr marL="0" indent="0">
              <a:buNone/>
            </a:pPr>
            <a:r>
              <a:rPr lang="en-GB" b="0" dirty="0" smtClean="0"/>
              <a:t>Present keychain </a:t>
            </a:r>
          </a:p>
          <a:p>
            <a:pPr marL="171450" indent="-171450">
              <a:buFontTx/>
              <a:buChar char="-"/>
            </a:pPr>
            <a:r>
              <a:rPr lang="en-GB" b="0" dirty="0" smtClean="0"/>
              <a:t>Password generator</a:t>
            </a:r>
          </a:p>
          <a:p>
            <a:pPr marL="171450" indent="-171450">
              <a:buFontTx/>
              <a:buChar char="-"/>
            </a:pPr>
            <a:r>
              <a:rPr lang="en-GB" b="0" dirty="0" smtClean="0"/>
              <a:t>Default system password prompt</a:t>
            </a:r>
          </a:p>
          <a:p>
            <a:pPr marL="171450" indent="-171450">
              <a:buFontTx/>
              <a:buChar char="-"/>
            </a:pPr>
            <a:endParaRPr lang="en-GB" b="0" dirty="0" smtClean="0"/>
          </a:p>
          <a:p>
            <a:pPr marL="0" indent="0">
              <a:buFontTx/>
              <a:buNone/>
            </a:pPr>
            <a:r>
              <a:rPr lang="en-GB" b="0" dirty="0" smtClean="0"/>
              <a:t>Windows 7</a:t>
            </a:r>
          </a:p>
          <a:p>
            <a:pPr marL="0" indent="0">
              <a:buFontTx/>
              <a:buNone/>
            </a:pPr>
            <a:r>
              <a:rPr lang="en-GB" b="0" dirty="0" smtClean="0"/>
              <a:t>http://</a:t>
            </a:r>
            <a:r>
              <a:rPr lang="en-GB" b="0" dirty="0" err="1" smtClean="0"/>
              <a:t>windows.microsoft.com</a:t>
            </a:r>
            <a:r>
              <a:rPr lang="en-GB" b="0" dirty="0" smtClean="0"/>
              <a:t>/en-GB/windows7/products/features/</a:t>
            </a:r>
            <a:r>
              <a:rPr lang="en-GB" b="0" dirty="0" err="1" smtClean="0"/>
              <a:t>bitlocker</a:t>
            </a: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baseline="0" dirty="0" err="1" smtClean="0"/>
              <a:t>MacOS</a:t>
            </a:r>
            <a:endParaRPr lang="en-GB"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FileVaoult</a:t>
            </a:r>
            <a:r>
              <a:rPr lang="en-US" baseline="0" dirty="0" smtClean="0"/>
              <a:t> 2 - http://</a:t>
            </a:r>
            <a:r>
              <a:rPr lang="en-US" baseline="0" dirty="0" err="1" smtClean="0"/>
              <a:t>support.apple.com</a:t>
            </a:r>
            <a:r>
              <a:rPr lang="en-US" baseline="0" dirty="0" smtClean="0"/>
              <a:t>/en-us/HT4790 </a:t>
            </a:r>
            <a:r>
              <a:rPr lang="en-US" dirty="0" smtClean="0"/>
              <a:t>– encrypt your entire drive with XTS-AES 128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Olympus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a:t>
            </a:r>
            <a:r>
              <a:rPr lang="en-US" baseline="0" dirty="0" err="1" smtClean="0"/>
              <a:t>uk.pcmag.com</a:t>
            </a:r>
            <a:r>
              <a:rPr lang="en-US" baseline="0" dirty="0" smtClean="0"/>
              <a:t>/digital-voice-recorders-products/5122/review/olympus-ds-3500</a:t>
            </a:r>
            <a:endParaRPr lang="en-GB" b="0" dirty="0" smtClean="0"/>
          </a:p>
          <a:p>
            <a:pPr marL="0" indent="0">
              <a:buFontTx/>
              <a:buNone/>
            </a:pPr>
            <a:endParaRPr lang="en-GB" b="0" dirty="0" smtClean="0"/>
          </a:p>
          <a:p>
            <a:pPr marL="0" indent="0">
              <a:buFontTx/>
              <a:buNone/>
            </a:pPr>
            <a:r>
              <a:rPr lang="en-GB" b="0" dirty="0" smtClean="0"/>
              <a:t>GPG</a:t>
            </a:r>
          </a:p>
          <a:p>
            <a:pPr marL="171450" indent="-171450">
              <a:buFontTx/>
              <a:buChar char="-"/>
            </a:pPr>
            <a:r>
              <a:rPr lang="en-GB" b="0" dirty="0" smtClean="0"/>
              <a:t>GPG getting started https://</a:t>
            </a:r>
            <a:r>
              <a:rPr lang="en-GB" b="0" dirty="0" err="1" smtClean="0"/>
              <a:t>www.gnupg.org</a:t>
            </a:r>
            <a:r>
              <a:rPr lang="en-GB" b="0" dirty="0" smtClean="0"/>
              <a:t>/</a:t>
            </a:r>
            <a:r>
              <a:rPr lang="en-GB" b="0" dirty="0" err="1" smtClean="0"/>
              <a:t>gph</a:t>
            </a:r>
            <a:r>
              <a:rPr lang="en-GB" b="0" dirty="0" smtClean="0"/>
              <a:t>/en/manual/c14.html </a:t>
            </a:r>
          </a:p>
          <a:p>
            <a:pPr marL="171450" indent="-171450">
              <a:buFontTx/>
              <a:buChar char="-"/>
            </a:pPr>
            <a:r>
              <a:rPr lang="en-GB" b="0" dirty="0" smtClean="0"/>
              <a:t>http://</a:t>
            </a:r>
            <a:r>
              <a:rPr lang="en-GB" b="0" dirty="0" err="1" smtClean="0"/>
              <a:t>www.data-archive.ac.uk</a:t>
            </a:r>
            <a:r>
              <a:rPr lang="en-GB" b="0" dirty="0" smtClean="0"/>
              <a:t>/create-manage/storage/encrypt</a:t>
            </a:r>
          </a:p>
          <a:p>
            <a:pPr marL="171450" indent="-171450">
              <a:buFontTx/>
              <a:buChar char="-"/>
            </a:pPr>
            <a:r>
              <a:rPr lang="en-GB" b="0" dirty="0" smtClean="0"/>
              <a:t>https://</a:t>
            </a:r>
            <a:r>
              <a:rPr lang="en-GB" b="0" dirty="0" err="1" smtClean="0"/>
              <a:t>fedoraproject.org</a:t>
            </a:r>
            <a:r>
              <a:rPr lang="en-GB" b="0" dirty="0" smtClean="0"/>
              <a:t>/wiki/</a:t>
            </a:r>
            <a:r>
              <a:rPr lang="en-GB" b="0" dirty="0" err="1" smtClean="0"/>
              <a:t>Creating_GPG_Keys</a:t>
            </a:r>
            <a:endParaRPr lang="en-GB" b="0"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smtClean="0"/>
              <a:t>https://</a:t>
            </a:r>
            <a:r>
              <a:rPr lang="en-GB" b="0" dirty="0" err="1" smtClean="0"/>
              <a:t>www.dur.ac.uk</a:t>
            </a:r>
            <a:r>
              <a:rPr lang="en-GB" b="0" dirty="0" smtClean="0"/>
              <a:t>/</a:t>
            </a:r>
            <a:r>
              <a:rPr lang="en-GB" b="0" dirty="0" err="1" smtClean="0"/>
              <a:t>cis</a:t>
            </a:r>
            <a:r>
              <a:rPr lang="en-GB" b="0" dirty="0" smtClean="0"/>
              <a:t>/services/remote/</a:t>
            </a:r>
          </a:p>
          <a:p>
            <a:pPr marL="0" indent="0">
              <a:buNone/>
            </a:pPr>
            <a:r>
              <a:rPr lang="en-GB" b="0" dirty="0" smtClean="0"/>
              <a:t>https://</a:t>
            </a:r>
            <a:r>
              <a:rPr lang="en-GB" b="0" dirty="0" err="1" smtClean="0"/>
              <a:t>www.dur.ac.uk</a:t>
            </a:r>
            <a:r>
              <a:rPr lang="en-GB" b="0" dirty="0" smtClean="0"/>
              <a:t>/</a:t>
            </a:r>
            <a:r>
              <a:rPr lang="en-GB" b="0" dirty="0" err="1" smtClean="0"/>
              <a:t>cis</a:t>
            </a:r>
            <a:r>
              <a:rPr lang="en-GB" b="0" dirty="0" smtClean="0"/>
              <a:t>/security/</a:t>
            </a:r>
            <a:endParaRPr lang="en-GB" b="0"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CC by </a:t>
            </a:r>
            <a:r>
              <a:rPr lang="en-GB" dirty="0" err="1" smtClean="0"/>
              <a:t>nd</a:t>
            </a:r>
            <a:r>
              <a:rPr lang="en-GB" dirty="0" smtClean="0"/>
              <a:t> https://</a:t>
            </a:r>
            <a:r>
              <a:rPr lang="en-GB" dirty="0" err="1" smtClean="0"/>
              <a:t>www.flickr.com</a:t>
            </a:r>
            <a:r>
              <a:rPr lang="en-GB" dirty="0" smtClean="0"/>
              <a:t>/photos/</a:t>
            </a:r>
            <a:r>
              <a:rPr lang="en-GB" dirty="0" err="1" smtClean="0"/>
              <a:t>funfilledgeorgie</a:t>
            </a:r>
            <a:r>
              <a:rPr lang="en-GB" dirty="0" smtClean="0"/>
              <a:t>/14428635918 </a:t>
            </a:r>
          </a:p>
          <a:p>
            <a:endParaRPr lang="en-GB" dirty="0" smtClean="0"/>
          </a:p>
          <a:p>
            <a:endParaRPr lang="en-GB" dirty="0" smtClean="0"/>
          </a:p>
          <a:p>
            <a:r>
              <a:rPr lang="en-GB" dirty="0" smtClean="0"/>
              <a:t>RDM broader concept</a:t>
            </a:r>
          </a:p>
          <a:p>
            <a:endParaRPr lang="en-GB" baseline="0" dirty="0" smtClean="0"/>
          </a:p>
          <a:p>
            <a:r>
              <a:rPr lang="en-GB" baseline="0" dirty="0" smtClean="0"/>
              <a:t>Particularly  data </a:t>
            </a:r>
            <a:r>
              <a:rPr lang="en-GB" baseline="0" dirty="0" err="1" smtClean="0"/>
              <a:t>anonymisation</a:t>
            </a:r>
            <a:r>
              <a:rPr lang="en-GB" baseline="0" dirty="0" smtClean="0"/>
              <a:t> techniques </a:t>
            </a:r>
            <a:endParaRPr lang="en-GB" dirty="0" smtClean="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910210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www.icpsr.umich.edu</a:t>
            </a:r>
            <a:r>
              <a:rPr lang="en-US" dirty="0" smtClean="0"/>
              <a:t>/</a:t>
            </a:r>
            <a:r>
              <a:rPr lang="en-US" dirty="0" err="1" smtClean="0"/>
              <a:t>icpsrweb</a:t>
            </a:r>
            <a:r>
              <a:rPr lang="en-US" dirty="0" smtClean="0"/>
              <a:t>/content/deposit/guide/</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51</a:t>
            </a:fld>
            <a:endParaRPr lang="en-US"/>
          </a:p>
        </p:txBody>
      </p:sp>
    </p:spTree>
    <p:extLst>
      <p:ext uri="{BB962C8B-B14F-4D97-AF65-F5344CB8AC3E}">
        <p14:creationId xmlns:p14="http://schemas.microsoft.com/office/powerpoint/2010/main" val="3644344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52</a:t>
            </a:fld>
            <a:endParaRPr lang="en-US"/>
          </a:p>
        </p:txBody>
      </p:sp>
    </p:spTree>
    <p:extLst>
      <p:ext uri="{BB962C8B-B14F-4D97-AF65-F5344CB8AC3E}">
        <p14:creationId xmlns:p14="http://schemas.microsoft.com/office/powerpoint/2010/main" val="262075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Data Management Guide for Citizen Scientists released</a:t>
            </a:r>
          </a:p>
          <a:p>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guide provides a step-by-step introduction to the data management lifecycle. It includes examples from citizen science projects and links to best practices and tools to help project organizers optimize the quality, usability and accessibility of their project data. Better data management makes data easier to find, use, </a:t>
            </a:r>
            <a:r>
              <a:rPr lang="en-US" sz="1200" kern="1200" dirty="0" err="1" smtClean="0">
                <a:solidFill>
                  <a:schemeClr val="tx1"/>
                </a:solidFill>
                <a:latin typeface="+mn-lt"/>
                <a:ea typeface="+mn-ea"/>
                <a:cs typeface="+mn-cs"/>
              </a:rPr>
              <a:t>analyse</a:t>
            </a:r>
            <a:r>
              <a:rPr lang="en-US" sz="1200" kern="1200" smtClean="0">
                <a:solidFill>
                  <a:schemeClr val="tx1"/>
                </a:solidFill>
                <a:latin typeface="+mn-lt"/>
                <a:ea typeface="+mn-ea"/>
                <a:cs typeface="+mn-cs"/>
              </a:rPr>
              <a:t>, share and reuse, and this guide helps explain the processes involved in data management.</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53</a:t>
            </a:fld>
            <a:endParaRPr lang="en-US"/>
          </a:p>
        </p:txBody>
      </p:sp>
    </p:spTree>
    <p:extLst>
      <p:ext uri="{BB962C8B-B14F-4D97-AF65-F5344CB8AC3E}">
        <p14:creationId xmlns:p14="http://schemas.microsoft.com/office/powerpoint/2010/main" val="26207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Issues: </a:t>
            </a:r>
          </a:p>
          <a:p>
            <a:r>
              <a:rPr lang="en-US" dirty="0" smtClean="0"/>
              <a:t>What is the best name for the sample </a:t>
            </a:r>
          </a:p>
          <a:p>
            <a:pPr marL="171450" indent="-171450">
              <a:buFontTx/>
              <a:buChar char="-"/>
            </a:pPr>
            <a:r>
              <a:rPr lang="en-US" dirty="0" smtClean="0"/>
              <a:t>Tooth, Plastic Tooth, PS1, NS1, HPD</a:t>
            </a:r>
            <a:r>
              <a:rPr lang="en-US" baseline="0" dirty="0" smtClean="0"/>
              <a:t> – Second Scan, </a:t>
            </a:r>
          </a:p>
          <a:p>
            <a:pPr marL="171450" indent="-171450">
              <a:buFontTx/>
              <a:buChar char="-"/>
            </a:pPr>
            <a:r>
              <a:rPr lang="en-US" baseline="0" dirty="0" smtClean="0"/>
              <a:t>Do we need to collect those samples</a:t>
            </a:r>
            <a:endParaRPr lang="en-US" dirty="0"/>
          </a:p>
        </p:txBody>
      </p:sp>
      <p:sp>
        <p:nvSpPr>
          <p:cNvPr id="4" name="Slide Number Placeholder 3"/>
          <p:cNvSpPr>
            <a:spLocks noGrp="1"/>
          </p:cNvSpPr>
          <p:nvPr>
            <p:ph type="sldNum" sz="quarter" idx="10"/>
          </p:nvPr>
        </p:nvSpPr>
        <p:spPr/>
        <p:txBody>
          <a:bodyPr/>
          <a:lstStyle/>
          <a:p>
            <a:fld id="{0494B3F0-AE01-6549-ACAB-9BA4A2F67E38}" type="slidenum">
              <a:rPr lang="en-US" smtClean="0"/>
              <a:t>6</a:t>
            </a:fld>
            <a:endParaRPr lang="en-US"/>
          </a:p>
        </p:txBody>
      </p:sp>
    </p:spTree>
    <p:extLst>
      <p:ext uri="{BB962C8B-B14F-4D97-AF65-F5344CB8AC3E}">
        <p14:creationId xmlns:p14="http://schemas.microsoft.com/office/powerpoint/2010/main" val="120385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54</a:t>
            </a:fld>
            <a:endParaRPr lang="en-US"/>
          </a:p>
        </p:txBody>
      </p:sp>
    </p:spTree>
    <p:extLst>
      <p:ext uri="{BB962C8B-B14F-4D97-AF65-F5344CB8AC3E}">
        <p14:creationId xmlns:p14="http://schemas.microsoft.com/office/powerpoint/2010/main" val="262075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Written by members</a:t>
            </a:r>
            <a:r>
              <a:rPr lang="en-US" baseline="0" dirty="0" smtClean="0"/>
              <a:t> of UK </a:t>
            </a:r>
            <a:r>
              <a:rPr lang="en-US" baseline="0" dirty="0" err="1" smtClean="0"/>
              <a:t>Anonymisation</a:t>
            </a:r>
            <a:r>
              <a:rPr lang="en-US" baseline="0" dirty="0" smtClean="0"/>
              <a:t> Network UKAN, </a:t>
            </a:r>
          </a:p>
          <a:p>
            <a:endParaRPr lang="en-US" baseline="0" dirty="0" smtClean="0"/>
          </a:p>
          <a:p>
            <a:r>
              <a:rPr lang="en-US" baseline="0" dirty="0" smtClean="0"/>
              <a:t>An 1h free </a:t>
            </a:r>
            <a:r>
              <a:rPr lang="en-US" baseline="0" dirty="0" err="1" smtClean="0"/>
              <a:t>anonymisation</a:t>
            </a:r>
            <a:r>
              <a:rPr lang="en-US" baseline="0" dirty="0" smtClean="0"/>
              <a:t> clinic 1-2-1 session is offered</a:t>
            </a:r>
            <a:r>
              <a:rPr lang="en-US" baseline="0" smtClean="0"/>
              <a:t>, http</a:t>
            </a:r>
            <a:r>
              <a:rPr lang="en-US" baseline="0" dirty="0" smtClean="0"/>
              <a:t>://</a:t>
            </a:r>
            <a:r>
              <a:rPr lang="en-US" baseline="0" dirty="0" err="1" smtClean="0"/>
              <a:t>ukanon.net</a:t>
            </a:r>
            <a:r>
              <a:rPr lang="en-US" baseline="0" dirty="0" smtClean="0"/>
              <a:t>/services-for-members/ </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55</a:t>
            </a:fld>
            <a:endParaRPr lang="en-US"/>
          </a:p>
        </p:txBody>
      </p:sp>
    </p:spTree>
    <p:extLst>
      <p:ext uri="{BB962C8B-B14F-4D97-AF65-F5344CB8AC3E}">
        <p14:creationId xmlns:p14="http://schemas.microsoft.com/office/powerpoint/2010/main" val="262075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267090-53B2-8844-B8A9-BDA3AC55E7DC}" type="slidenum">
              <a:rPr lang="en-US" smtClean="0"/>
              <a:t>56</a:t>
            </a:fld>
            <a:endParaRPr lang="en-US"/>
          </a:p>
        </p:txBody>
      </p:sp>
    </p:spTree>
    <p:extLst>
      <p:ext uri="{BB962C8B-B14F-4D97-AF65-F5344CB8AC3E}">
        <p14:creationId xmlns:p14="http://schemas.microsoft.com/office/powerpoint/2010/main" val="1760183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Cover image: </a:t>
            </a:r>
            <a:r>
              <a:rPr lang="en-US" sz="1200" b="0" i="1" kern="1200" dirty="0" smtClean="0">
                <a:solidFill>
                  <a:schemeClr val="tx1"/>
                </a:solidFill>
                <a:effectLst/>
                <a:latin typeface="+mn-lt"/>
                <a:ea typeface="+mn-ea"/>
                <a:cs typeface="+mn-cs"/>
              </a:rPr>
              <a:t>The Spanish Cucumber E. Coli. </a:t>
            </a:r>
            <a:r>
              <a:rPr lang="en-US" sz="1200" b="0" kern="1200" dirty="0" smtClean="0">
                <a:solidFill>
                  <a:schemeClr val="tx1"/>
                </a:solidFill>
                <a:effectLst/>
                <a:latin typeface="+mn-lt"/>
                <a:ea typeface="+mn-ea"/>
                <a:cs typeface="+mn-cs"/>
              </a:rPr>
              <a:t>In May 2011, there was an outbreak of a unusual Shiga-Toxin producing strain of </a:t>
            </a:r>
            <a:r>
              <a:rPr lang="en-US" sz="1200" b="0" kern="1200" dirty="0" err="1" smtClean="0">
                <a:solidFill>
                  <a:schemeClr val="tx1"/>
                </a:solidFill>
                <a:effectLst/>
                <a:latin typeface="+mn-lt"/>
                <a:ea typeface="+mn-ea"/>
                <a:cs typeface="+mn-cs"/>
              </a:rPr>
              <a:t>E.Coli</a:t>
            </a:r>
            <a:r>
              <a:rPr lang="en-US" sz="1200" b="0" kern="1200" dirty="0" smtClean="0">
                <a:solidFill>
                  <a:schemeClr val="tx1"/>
                </a:solidFill>
                <a:effectLst/>
                <a:latin typeface="+mn-lt"/>
                <a:ea typeface="+mn-ea"/>
                <a:cs typeface="+mn-cs"/>
              </a:rPr>
              <a:t>, beginning in Hamburg in Germany. This has been dubbed the ‘Spanish cucumber’ outbreak because the bacteria were initially thought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to have come from cucumbers produced in Spain. … this genome was </a:t>
            </a:r>
            <a:r>
              <a:rPr lang="en-US" sz="1200" b="0" kern="1200" dirty="0" err="1" smtClean="0">
                <a:solidFill>
                  <a:schemeClr val="tx1"/>
                </a:solidFill>
                <a:effectLst/>
                <a:latin typeface="+mn-lt"/>
                <a:ea typeface="+mn-ea"/>
                <a:cs typeface="+mn-cs"/>
              </a:rPr>
              <a:t>analysed</a:t>
            </a:r>
            <a:r>
              <a:rPr lang="en-US" sz="1200" b="0" kern="1200" dirty="0" smtClean="0">
                <a:solidFill>
                  <a:schemeClr val="tx1"/>
                </a:solidFill>
                <a:effectLst/>
                <a:latin typeface="+mn-lt"/>
                <a:ea typeface="+mn-ea"/>
                <a:cs typeface="+mn-cs"/>
              </a:rPr>
              <a:t> within weeks because of a global and open effort; data about the strain’s genome sequence were released freely over the internet as soon as they were produced.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57</a:t>
            </a:fld>
            <a:endParaRPr lang="en-US"/>
          </a:p>
        </p:txBody>
      </p:sp>
    </p:spTree>
    <p:extLst>
      <p:ext uri="{BB962C8B-B14F-4D97-AF65-F5344CB8AC3E}">
        <p14:creationId xmlns:p14="http://schemas.microsoft.com/office/powerpoint/2010/main" val="3796893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a:t>
            </a:r>
            <a:r>
              <a:rPr lang="en-US" baseline="0" dirty="0" smtClean="0"/>
              <a:t> Data foster Open Science</a:t>
            </a:r>
          </a:p>
          <a:p>
            <a:endParaRPr lang="en-US" baseline="0" dirty="0" smtClean="0"/>
          </a:p>
          <a:p>
            <a:r>
              <a:rPr lang="en-US" baseline="0" dirty="0" smtClean="0"/>
              <a:t>Ten Simple Rules for the Care and Feeding of Scientific Data - http://</a:t>
            </a:r>
            <a:r>
              <a:rPr lang="en-US" baseline="0" dirty="0" err="1" smtClean="0"/>
              <a:t>journals.plos.org</a:t>
            </a:r>
            <a:r>
              <a:rPr lang="en-US" baseline="0" dirty="0" smtClean="0"/>
              <a:t>/</a:t>
            </a:r>
            <a:r>
              <a:rPr lang="en-US" baseline="0" dirty="0" err="1" smtClean="0"/>
              <a:t>ploscompbiol</a:t>
            </a:r>
            <a:r>
              <a:rPr lang="en-US" baseline="0" dirty="0" smtClean="0"/>
              <a:t>/</a:t>
            </a:r>
            <a:r>
              <a:rPr lang="en-US" baseline="0" dirty="0" err="1" smtClean="0"/>
              <a:t>article?id</a:t>
            </a:r>
            <a:r>
              <a:rPr lang="en-US" baseline="0" dirty="0" smtClean="0"/>
              <a:t>=10.1371/journal.pcbi.1003542 </a:t>
            </a:r>
          </a:p>
          <a:p>
            <a:r>
              <a:rPr lang="en-US" baseline="0" dirty="0" smtClean="0"/>
              <a:t>Rule 1. Love Your Data, and Help Others Love It, Too</a:t>
            </a:r>
          </a:p>
          <a:p>
            <a:r>
              <a:rPr lang="en-US" baseline="0" dirty="0" smtClean="0"/>
              <a:t>Rule 2. Share Your Data Online, with a Permanent Identifier</a:t>
            </a:r>
          </a:p>
          <a:p>
            <a:r>
              <a:rPr lang="en-US" baseline="0" dirty="0" smtClean="0"/>
              <a:t>Rule 3. Conduct Science with a Particular Level of Reuse in Mind</a:t>
            </a:r>
          </a:p>
          <a:p>
            <a:r>
              <a:rPr lang="en-US" baseline="0" dirty="0" smtClean="0"/>
              <a:t>Rule 4. Publish Workflow as Context</a:t>
            </a:r>
          </a:p>
          <a:p>
            <a:r>
              <a:rPr lang="en-US" baseline="0" dirty="0" smtClean="0"/>
              <a:t>Rule 5. Link Your Data to Your Publications as Often as Possible</a:t>
            </a:r>
          </a:p>
          <a:p>
            <a:r>
              <a:rPr lang="en-US" baseline="0" dirty="0" smtClean="0"/>
              <a:t>Rule 6. Publish Your Code (Even the Small Bits)</a:t>
            </a:r>
          </a:p>
          <a:p>
            <a:r>
              <a:rPr lang="en-US" baseline="0" dirty="0" smtClean="0"/>
              <a:t>Rule 7. State How You Want to Get Credit</a:t>
            </a:r>
          </a:p>
          <a:p>
            <a:r>
              <a:rPr lang="en-US" baseline="0" dirty="0" smtClean="0"/>
              <a:t>Rule 8. Foster and Use Data Repositories</a:t>
            </a:r>
          </a:p>
          <a:p>
            <a:r>
              <a:rPr lang="en-US" baseline="0" dirty="0" smtClean="0"/>
              <a:t>Rule 9. Reward Colleagues Who Share Their Data Properly</a:t>
            </a:r>
          </a:p>
          <a:p>
            <a:r>
              <a:rPr lang="en-US" baseline="0" dirty="0" smtClean="0"/>
              <a:t>Rule 10. Be a Booster for Data Science</a:t>
            </a:r>
          </a:p>
          <a:p>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58</a:t>
            </a:fld>
            <a:endParaRPr lang="en-US"/>
          </a:p>
        </p:txBody>
      </p:sp>
    </p:spTree>
    <p:extLst>
      <p:ext uri="{BB962C8B-B14F-4D97-AF65-F5344CB8AC3E}">
        <p14:creationId xmlns:p14="http://schemas.microsoft.com/office/powerpoint/2010/main" val="329712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Publicly funded research data are a public good, produced in the public interest, which should be made openly available with as few restrictions as possible in a timely and responsible manner.</a:t>
            </a:r>
          </a:p>
          <a:p>
            <a:r>
              <a:rPr lang="en-US" sz="1200" kern="1200" dirty="0" smtClean="0">
                <a:solidFill>
                  <a:schemeClr val="tx1"/>
                </a:solidFill>
                <a:latin typeface="+mn-lt"/>
                <a:ea typeface="+mn-ea"/>
                <a:cs typeface="+mn-cs"/>
              </a:rPr>
              <a:t>Institutional and project specific data management policies and plans should be in accordance with relevant standards and community best practice. Data with acknowledged long-term value should be preserved and remain accessible and usable for future research.</a:t>
            </a:r>
          </a:p>
          <a:p>
            <a:r>
              <a:rPr lang="en-US" sz="1200" kern="1200" dirty="0" smtClean="0">
                <a:solidFill>
                  <a:schemeClr val="tx1"/>
                </a:solidFill>
                <a:latin typeface="+mn-lt"/>
                <a:ea typeface="+mn-ea"/>
                <a:cs typeface="+mn-cs"/>
              </a:rPr>
              <a:t>To enable research data to be discoverable and effectively re-used by others, sufficient metadata should be recorded and made openly available to enable other researchers to understand the research and re-use potential of the data. Published results should always include information on how to access the supporting data.</a:t>
            </a:r>
          </a:p>
          <a:p>
            <a:r>
              <a:rPr lang="en-US" sz="1200" kern="1200" dirty="0" smtClean="0">
                <a:solidFill>
                  <a:schemeClr val="tx1"/>
                </a:solidFill>
                <a:latin typeface="+mn-lt"/>
                <a:ea typeface="+mn-ea"/>
                <a:cs typeface="+mn-cs"/>
              </a:rPr>
              <a:t>RCUK </a:t>
            </a:r>
            <a:r>
              <a:rPr lang="en-US" sz="1200" kern="1200" dirty="0" err="1" smtClean="0">
                <a:solidFill>
                  <a:schemeClr val="tx1"/>
                </a:solidFill>
                <a:latin typeface="+mn-lt"/>
                <a:ea typeface="+mn-ea"/>
                <a:cs typeface="+mn-cs"/>
              </a:rPr>
              <a:t>recognises</a:t>
            </a:r>
            <a:r>
              <a:rPr lang="en-US" sz="1200" kern="1200" dirty="0" smtClean="0">
                <a:solidFill>
                  <a:schemeClr val="tx1"/>
                </a:solidFill>
                <a:latin typeface="+mn-lt"/>
                <a:ea typeface="+mn-ea"/>
                <a:cs typeface="+mn-cs"/>
              </a:rPr>
              <a:t> that there are legal, ethical and commercial constraints on release of research data. To ensure that the research process is not damaged by inappropriate release of data, research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policies and practices should ensure that these are considered at all stages in the research process.</a:t>
            </a:r>
          </a:p>
          <a:p>
            <a:r>
              <a:rPr lang="en-US" sz="1200" kern="1200" dirty="0" smtClean="0">
                <a:solidFill>
                  <a:schemeClr val="tx1"/>
                </a:solidFill>
                <a:latin typeface="+mn-lt"/>
                <a:ea typeface="+mn-ea"/>
                <a:cs typeface="+mn-cs"/>
              </a:rPr>
              <a:t>To ensure that research teams get appropriate recognition for the effort involved in collecting and </a:t>
            </a:r>
            <a:r>
              <a:rPr lang="en-US" sz="1200" kern="1200" dirty="0" err="1" smtClean="0">
                <a:solidFill>
                  <a:schemeClr val="tx1"/>
                </a:solidFill>
                <a:latin typeface="+mn-lt"/>
                <a:ea typeface="+mn-ea"/>
                <a:cs typeface="+mn-cs"/>
              </a:rPr>
              <a:t>analysing</a:t>
            </a:r>
            <a:r>
              <a:rPr lang="en-US" sz="1200" kern="1200" dirty="0" smtClean="0">
                <a:solidFill>
                  <a:schemeClr val="tx1"/>
                </a:solidFill>
                <a:latin typeface="+mn-lt"/>
                <a:ea typeface="+mn-ea"/>
                <a:cs typeface="+mn-cs"/>
              </a:rPr>
              <a:t> data, those who undertake Research Council funded work may be entitled to a limited period of privileged use of the data they have collected to enable them to publish the results of their research. The length of this period varies by research discipline and, where appropriate, is discussed further in the published policies of individual Research Councils.</a:t>
            </a:r>
          </a:p>
          <a:p>
            <a:r>
              <a:rPr lang="en-US" sz="1200" kern="1200" dirty="0" smtClean="0">
                <a:solidFill>
                  <a:schemeClr val="tx1"/>
                </a:solidFill>
                <a:latin typeface="+mn-lt"/>
                <a:ea typeface="+mn-ea"/>
                <a:cs typeface="+mn-cs"/>
              </a:rPr>
              <a:t>In order to </a:t>
            </a:r>
            <a:r>
              <a:rPr lang="en-US" sz="1200" kern="1200" dirty="0" err="1" smtClean="0">
                <a:solidFill>
                  <a:schemeClr val="tx1"/>
                </a:solidFill>
                <a:latin typeface="+mn-lt"/>
                <a:ea typeface="+mn-ea"/>
                <a:cs typeface="+mn-cs"/>
              </a:rPr>
              <a:t>recognise</a:t>
            </a:r>
            <a:r>
              <a:rPr lang="en-US" sz="1200" kern="1200" dirty="0" smtClean="0">
                <a:solidFill>
                  <a:schemeClr val="tx1"/>
                </a:solidFill>
                <a:latin typeface="+mn-lt"/>
                <a:ea typeface="+mn-ea"/>
                <a:cs typeface="+mn-cs"/>
              </a:rPr>
              <a:t> the intellectual contributions of researchers who generate, preserve and share key research datasets, all users of research data should acknowledge the sources of their data and abide by the terms and conditions under which they are accessed.</a:t>
            </a:r>
          </a:p>
          <a:p>
            <a:r>
              <a:rPr lang="en-US" sz="1200" kern="1200" dirty="0" smtClean="0">
                <a:solidFill>
                  <a:schemeClr val="tx1"/>
                </a:solidFill>
                <a:latin typeface="+mn-lt"/>
                <a:ea typeface="+mn-ea"/>
                <a:cs typeface="+mn-cs"/>
              </a:rPr>
              <a:t>It is appropriate to use public funds to support the management and sharing of publicly-funded research data. To </a:t>
            </a:r>
            <a:r>
              <a:rPr lang="en-US" sz="1200" kern="1200" dirty="0" err="1" smtClean="0">
                <a:solidFill>
                  <a:schemeClr val="tx1"/>
                </a:solidFill>
                <a:latin typeface="+mn-lt"/>
                <a:ea typeface="+mn-ea"/>
                <a:cs typeface="+mn-cs"/>
              </a:rPr>
              <a:t>maximise</a:t>
            </a:r>
            <a:r>
              <a:rPr lang="en-US" sz="1200" kern="1200" dirty="0" smtClean="0">
                <a:solidFill>
                  <a:schemeClr val="tx1"/>
                </a:solidFill>
                <a:latin typeface="+mn-lt"/>
                <a:ea typeface="+mn-ea"/>
                <a:cs typeface="+mn-cs"/>
              </a:rPr>
              <a:t> the research benefit which can be gained from limited budgets, the mechanisms for these activities should be both efficient and cost-effective in the use of public funds.</a:t>
            </a: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7</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text at:</a:t>
            </a:r>
            <a:r>
              <a:rPr lang="en-US" baseline="0" dirty="0" smtClean="0"/>
              <a:t> </a:t>
            </a:r>
            <a:r>
              <a:rPr lang="en-US" dirty="0" smtClean="0"/>
              <a:t>http://</a:t>
            </a:r>
            <a:r>
              <a:rPr lang="en-US" dirty="0" err="1" smtClean="0"/>
              <a:t>www.rcuk.ac.uk</a:t>
            </a:r>
            <a:r>
              <a:rPr lang="en-US" dirty="0" smtClean="0"/>
              <a:t>/research/</a:t>
            </a:r>
            <a:r>
              <a:rPr lang="en-US" dirty="0" err="1" smtClean="0"/>
              <a:t>datapolicy</a:t>
            </a:r>
            <a:r>
              <a:rPr lang="en-US" dirty="0" smtClean="0"/>
              <a:t>/</a:t>
            </a:r>
            <a:endParaRPr lang="en-US" dirty="0"/>
          </a:p>
        </p:txBody>
      </p:sp>
      <p:sp>
        <p:nvSpPr>
          <p:cNvPr id="4" name="Slide Number Placeholder 3"/>
          <p:cNvSpPr>
            <a:spLocks noGrp="1"/>
          </p:cNvSpPr>
          <p:nvPr>
            <p:ph type="sldNum" sz="quarter" idx="10"/>
          </p:nvPr>
        </p:nvSpPr>
        <p:spPr/>
        <p:txBody>
          <a:bodyPr/>
          <a:lstStyle/>
          <a:p>
            <a:fld id="{31267090-53B2-8844-B8A9-BDA3AC55E7DC}" type="slidenum">
              <a:rPr lang="en-US" smtClean="0"/>
              <a:t>8</a:t>
            </a:fld>
            <a:endParaRPr lang="en-US"/>
          </a:p>
        </p:txBody>
      </p:sp>
    </p:spTree>
    <p:extLst>
      <p:ext uri="{BB962C8B-B14F-4D97-AF65-F5344CB8AC3E}">
        <p14:creationId xmlns:p14="http://schemas.microsoft.com/office/powerpoint/2010/main" val="397591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latin typeface="Calibri"/>
              </a:rPr>
              <a:pPr/>
              <a:t>9</a:t>
            </a:fld>
            <a:endParaRPr lang="en-GB">
              <a:solidFill>
                <a:prstClr val="black"/>
              </a:solidFill>
              <a:latin typeface="Calibri"/>
            </a:endParaRPr>
          </a:p>
        </p:txBody>
      </p:sp>
    </p:spTree>
    <p:extLst>
      <p:ext uri="{BB962C8B-B14F-4D97-AF65-F5344CB8AC3E}">
        <p14:creationId xmlns:p14="http://schemas.microsoft.com/office/powerpoint/2010/main" val="969831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1" dirty="0"/>
          </a:p>
        </p:txBody>
      </p:sp>
      <p:sp>
        <p:nvSpPr>
          <p:cNvPr id="4" name="Slide Number Placeholder 3"/>
          <p:cNvSpPr>
            <a:spLocks noGrp="1"/>
          </p:cNvSpPr>
          <p:nvPr>
            <p:ph type="sldNum" sz="quarter" idx="10"/>
          </p:nvPr>
        </p:nvSpPr>
        <p:spPr/>
        <p:txBody>
          <a:bodyPr/>
          <a:lstStyle/>
          <a:p>
            <a:fld id="{022F5183-A2FC-45C7-B712-CEDEC639CBB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96983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A79C43-07C8-C341-8BE0-613076580447}" type="datetimeFigureOut">
              <a:rPr lang="en-US" smtClean="0"/>
              <a:t>16/02/17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71783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A79C43-07C8-C341-8BE0-613076580447}" type="datetimeFigureOut">
              <a:rPr lang="en-US" smtClean="0"/>
              <a:t>16/02/17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244520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A79C43-07C8-C341-8BE0-613076580447}" type="datetimeFigureOut">
              <a:rPr lang="en-US" smtClean="0"/>
              <a:t>16/02/17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235571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A79C43-07C8-C341-8BE0-613076580447}" type="datetimeFigureOut">
              <a:rPr lang="en-US" smtClean="0"/>
              <a:t>16/02/17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2387970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A79C43-07C8-C341-8BE0-613076580447}" type="datetimeFigureOut">
              <a:rPr lang="en-US" smtClean="0"/>
              <a:t>16/02/17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303815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A79C43-07C8-C341-8BE0-613076580447}" type="datetimeFigureOut">
              <a:rPr lang="en-US" smtClean="0"/>
              <a:t>16/02/17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97917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A79C43-07C8-C341-8BE0-613076580447}" type="datetimeFigureOut">
              <a:rPr lang="en-US" smtClean="0"/>
              <a:t>16/02/17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98171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A79C43-07C8-C341-8BE0-613076580447}" type="datetimeFigureOut">
              <a:rPr lang="en-US" smtClean="0"/>
              <a:t>16/02/17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267104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79C43-07C8-C341-8BE0-613076580447}" type="datetimeFigureOut">
              <a:rPr lang="en-US" smtClean="0"/>
              <a:t>16/02/17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377188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A79C43-07C8-C341-8BE0-613076580447}" type="datetimeFigureOut">
              <a:rPr lang="en-US" smtClean="0"/>
              <a:t>16/02/17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322800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A79C43-07C8-C341-8BE0-613076580447}" type="datetimeFigureOut">
              <a:rPr lang="en-US" smtClean="0"/>
              <a:t>16/02/17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3F54B9-3CF7-2B4C-8F0C-AE83CC780047}" type="slidenum">
              <a:rPr lang="en-US" smtClean="0"/>
              <a:t>‹#›</a:t>
            </a:fld>
            <a:endParaRPr lang="en-US"/>
          </a:p>
        </p:txBody>
      </p:sp>
    </p:spTree>
    <p:extLst>
      <p:ext uri="{BB962C8B-B14F-4D97-AF65-F5344CB8AC3E}">
        <p14:creationId xmlns:p14="http://schemas.microsoft.com/office/powerpoint/2010/main" val="262723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79C43-07C8-C341-8BE0-613076580447}" type="datetimeFigureOut">
              <a:rPr lang="en-US" smtClean="0"/>
              <a:t>16/02/17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F54B9-3CF7-2B4C-8F0C-AE83CC780047}" type="slidenum">
              <a:rPr lang="en-US" smtClean="0"/>
              <a:t>‹#›</a:t>
            </a:fld>
            <a:endParaRPr lang="en-US"/>
          </a:p>
        </p:txBody>
      </p:sp>
    </p:spTree>
    <p:extLst>
      <p:ext uri="{BB962C8B-B14F-4D97-AF65-F5344CB8AC3E}">
        <p14:creationId xmlns:p14="http://schemas.microsoft.com/office/powerpoint/2010/main" val="2833907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ebastian.palucha@durham.ac.uk" TargetMode="External"/><Relationship Id="rId4" Type="http://schemas.openxmlformats.org/officeDocument/2006/relationships/image" Target="../media/image1.png"/><Relationship Id="rId5" Type="http://schemas.openxmlformats.org/officeDocument/2006/relationships/hyperlink" Target="http://bit.ly/durdm17-2"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ahrc.ac.uk/funding/research/researchfundingguide/attachments/technicalplan/"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esrc.ac.uk/about-esrc/information/data-policy.aspx"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epsrc.ac.uk/about/standards/researchdata/" TargetMode="External"/><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hyperlink" Target="https://www.dur.ac.uk/research.office/local/research.governance/policy/"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www.computerweekly.com/photostory/2240109851/Photos-Fire-at-University-of-Southampton-data-recovery/1/University-of-Southampton-fire-data-recovery" TargetMode="Externa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peerj.com/articles/17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ufuspollock.org/misc/" TargetMode="External"/><Relationship Id="rId4" Type="http://schemas.openxmlformats.org/officeDocument/2006/relationships/hyperlink" Target="http://www.nytimes.com/2010/08/13/health/research/13alzheimer.html" TargetMode="External"/><Relationship Id="rId5" Type="http://schemas.openxmlformats.org/officeDocument/2006/relationships/hyperlink" Target="http://archive.ics.uci.edu/ml/datasets/Iris" TargetMode="External"/><Relationship Id="rId6" Type="http://schemas.openxmlformats.org/officeDocument/2006/relationships/hyperlink" Target="http://www.1000genomes.org/data"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govote.at/fd6c85"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doi.org/10.7484/INSPIREHEP.DATA.A78C.HK44" TargetMode="Externa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discover.durham.ac.uk"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5128/3n203z084" TargetMode="Externa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hyperlink" Target="https://collections.durham.ac.uk" TargetMode="External"/><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hyperlink" Target="https://collections.durham.ac.uk" TargetMode="Externa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collections.durham.ac.uk" TargetMode="External"/><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hyperlink" Target="http://govote.at/fd6c85"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s://collections.durham.ac.uk"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hyperlink" Target="http://opendatacommons.org" TargetMode="External"/><Relationship Id="rId4" Type="http://schemas.openxmlformats.org/officeDocument/2006/relationships/hyperlink" Target="https://creativecommons.org" TargetMode="External"/><Relationship Id="rId5" Type="http://schemas.openxmlformats.org/officeDocument/2006/relationships/hyperlink" Target="http://data.gov.uk/blog/new-open-government-license"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hyperlink" Target="http://www.dcc.ac.uk/resources/how-guides/license-research-data"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hyperlink" Target="https://www.arb-silva.de/silva-license-information" TargetMode="External"/><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hyperlink" Target="http://ico.org.uk/for_organisations/data_protection/topic_guides/data_sharing" TargetMode="External"/><Relationship Id="rId6" Type="http://schemas.openxmlformats.org/officeDocument/2006/relationships/hyperlink" Target="http://ico.org.uk/for_organisations/data_protection/topic_guides/anonymisation"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www.reallifemethods.ac.uk" TargetMode="External"/><Relationship Id="rId5" Type="http://schemas.openxmlformats.org/officeDocument/2006/relationships/hyperlink" Target="http://www.data-archive.ac.uk/create-manage/consent-ethics/consent?index=3"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s://www.dur.ac.uk/infosecurity/"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hyperlink" Target="http://govote.at/fd6c85"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epsrc.ac.uk/about/standards/researchdata/scop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hyperlink" Target="http://govote.at/fd6c85"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hyperlink" Target="mailto:research.data@durham.ac.uk"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rcuk.ac.uk/2013/07/09/supporting-research-data-management-costs-through-grant-fundin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zendto.durham.ac.uk" TargetMode="Externa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hyperlink" Target="http://b2drop.eudat.eu" TargetMode="External"/><Relationship Id="rId6" Type="http://schemas.openxmlformats.org/officeDocument/2006/relationships/hyperlink" Target="https://owncloud.org/install/%23install-clients" TargetMode="Externa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www.dcc.ac.uk/resources/metadata-standards" TargetMode="External"/><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hyperlink" Target="https://www.dur.ac.uk/infosecurity/toolkit/devices/encryption/"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www.dur.ac.uk/research/directory/staff/?mode=staff&amp;id=171" TargetMode="External"/><Relationship Id="rId5" Type="http://schemas.openxmlformats.org/officeDocument/2006/relationships/hyperlink" Target="https://en.wikipedia.org/wiki/Lapis_lazuli"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hyperlink" Target="http://www.icpsr.umich.edu/icpsrweb/content/deposit/guide/index.html"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hyperlink" Target="https://www.ukdataservice.ac.uk/manage-data/handbook"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hyperlink" Target="http://cdluc3.github.io/spreadsheet-help/" TargetMode="External"/><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hyperlink" Target="http://ukanon.net/ukan-resources/ukan-decision-making-framework/" TargetMode="External"/><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nature.com/collections/qghhqm"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hyperlink" Target="http://cameronneylon.net/blog/fork-merge-and-crowd-sourcing-data-curation/"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rcuk.ac.uk/documents/documents/rcukcommonprinciplesondatapolicy-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rcuk.ac.uk/research/datapolic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www.dcc.ac.uk/resources/briefing-papers/making-case-rd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585" y="1166673"/>
            <a:ext cx="7900615" cy="2159921"/>
          </a:xfrm>
          <a:solidFill>
            <a:srgbClr val="EEECE1"/>
          </a:solidFill>
          <a:ln>
            <a:solidFill>
              <a:srgbClr val="660066"/>
            </a:solidFill>
          </a:ln>
          <a:effectLst>
            <a:outerShdw blurRad="50800" dist="38100" dir="2700000" algn="tl" rotWithShape="0">
              <a:prstClr val="black">
                <a:alpha val="40000"/>
              </a:prstClr>
            </a:outerShdw>
          </a:effectLst>
        </p:spPr>
        <p:txBody>
          <a:bodyPr>
            <a:normAutofit/>
          </a:bodyPr>
          <a:lstStyle/>
          <a:p>
            <a:r>
              <a:rPr lang="en-US" dirty="0" smtClean="0">
                <a:solidFill>
                  <a:srgbClr val="660066"/>
                </a:solidFill>
                <a:latin typeface="Impact"/>
                <a:cs typeface="Impact"/>
              </a:rPr>
              <a:t>Research Data Management Awareness</a:t>
            </a:r>
            <a:endParaRPr lang="en-US" dirty="0">
              <a:solidFill>
                <a:srgbClr val="660066"/>
              </a:solidFill>
              <a:latin typeface="Impact"/>
              <a:cs typeface="Impact"/>
            </a:endParaRPr>
          </a:p>
        </p:txBody>
      </p:sp>
      <p:sp>
        <p:nvSpPr>
          <p:cNvPr id="3" name="Subtitle 2"/>
          <p:cNvSpPr>
            <a:spLocks noGrp="1"/>
          </p:cNvSpPr>
          <p:nvPr>
            <p:ph type="subTitle" idx="1"/>
          </p:nvPr>
        </p:nvSpPr>
        <p:spPr>
          <a:xfrm>
            <a:off x="573870" y="3487064"/>
            <a:ext cx="7681480" cy="2402559"/>
          </a:xfrm>
        </p:spPr>
        <p:txBody>
          <a:bodyPr>
            <a:normAutofit fontScale="85000" lnSpcReduction="20000"/>
          </a:bodyPr>
          <a:lstStyle/>
          <a:p>
            <a:r>
              <a:rPr lang="en-US" dirty="0" smtClean="0"/>
              <a:t>Leading Research </a:t>
            </a:r>
            <a:r>
              <a:rPr lang="en-US" dirty="0" err="1" smtClean="0"/>
              <a:t>Programme</a:t>
            </a:r>
            <a:r>
              <a:rPr lang="en-US" dirty="0" smtClean="0"/>
              <a:t> </a:t>
            </a:r>
          </a:p>
          <a:p>
            <a:endParaRPr lang="en-US" dirty="0" smtClean="0"/>
          </a:p>
          <a:p>
            <a:r>
              <a:rPr lang="en-US" i="1" dirty="0" smtClean="0">
                <a:hlinkClick r:id="rId3"/>
              </a:rPr>
              <a:t>sebastian.palucha@durham.ac.uk</a:t>
            </a:r>
            <a:r>
              <a:rPr lang="en-US" i="1" dirty="0" smtClean="0"/>
              <a:t> </a:t>
            </a:r>
          </a:p>
          <a:p>
            <a:r>
              <a:rPr lang="en-US" dirty="0" smtClean="0"/>
              <a:t>Research Data Manager</a:t>
            </a:r>
          </a:p>
          <a:p>
            <a:r>
              <a:rPr lang="en-US" dirty="0" smtClean="0"/>
              <a:t>@</a:t>
            </a:r>
            <a:r>
              <a:rPr lang="en-US" dirty="0" err="1" smtClean="0"/>
              <a:t>paluchas</a:t>
            </a:r>
            <a:endParaRPr lang="en-US" dirty="0" smtClean="0"/>
          </a:p>
          <a:p>
            <a:r>
              <a:rPr lang="en-US" sz="2600" dirty="0" smtClean="0"/>
              <a:t>15 February 2017</a:t>
            </a:r>
            <a:endParaRPr lang="en-US" sz="2600" dirty="0"/>
          </a:p>
          <a:p>
            <a:endParaRPr lang="en-US" dirty="0"/>
          </a:p>
        </p:txBody>
      </p:sp>
      <p:pic>
        <p:nvPicPr>
          <p:cNvPr id="6" name="Picture 5"/>
          <p:cNvPicPr>
            <a:picLocks noChangeAspect="1"/>
          </p:cNvPicPr>
          <p:nvPr/>
        </p:nvPicPr>
        <p:blipFill>
          <a:blip r:embed="rId4"/>
          <a:stretch>
            <a:fillRect/>
          </a:stretch>
        </p:blipFill>
        <p:spPr>
          <a:xfrm>
            <a:off x="573870" y="5901408"/>
            <a:ext cx="1778000" cy="774700"/>
          </a:xfrm>
          <a:prstGeom prst="rect">
            <a:avLst/>
          </a:prstGeom>
        </p:spPr>
      </p:pic>
      <p:sp>
        <p:nvSpPr>
          <p:cNvPr id="4" name="Rectangle 3"/>
          <p:cNvSpPr/>
          <p:nvPr/>
        </p:nvSpPr>
        <p:spPr>
          <a:xfrm>
            <a:off x="4342190" y="6309586"/>
            <a:ext cx="4657403" cy="369332"/>
          </a:xfrm>
          <a:prstGeom prst="rect">
            <a:avLst/>
          </a:prstGeom>
        </p:spPr>
        <p:txBody>
          <a:bodyPr wrap="square">
            <a:spAutoFit/>
          </a:bodyPr>
          <a:lstStyle/>
          <a:p>
            <a:r>
              <a:rPr lang="en-US" dirty="0" smtClean="0"/>
              <a:t>Download Slides at </a:t>
            </a:r>
            <a:r>
              <a:rPr lang="en-US" dirty="0" smtClean="0">
                <a:hlinkClick r:id="rId5"/>
              </a:rPr>
              <a:t>http://bit.ly/durdm17-2</a:t>
            </a:r>
            <a:r>
              <a:rPr lang="en-US" dirty="0" smtClean="0"/>
              <a:t>  </a:t>
            </a:r>
            <a:endParaRPr lang="en-US" dirty="0"/>
          </a:p>
        </p:txBody>
      </p:sp>
    </p:spTree>
    <p:extLst>
      <p:ext uri="{BB962C8B-B14F-4D97-AF65-F5344CB8AC3E}">
        <p14:creationId xmlns:p14="http://schemas.microsoft.com/office/powerpoint/2010/main" val="20893543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2 at 17.13.06.png"/>
          <p:cNvPicPr>
            <a:picLocks noChangeAspect="1"/>
          </p:cNvPicPr>
          <p:nvPr/>
        </p:nvPicPr>
        <p:blipFill rotWithShape="1">
          <a:blip r:embed="rId3">
            <a:extLst>
              <a:ext uri="{28A0092B-C50C-407E-A947-70E740481C1C}">
                <a14:useLocalDpi xmlns:a14="http://schemas.microsoft.com/office/drawing/2010/main" val="0"/>
              </a:ext>
            </a:extLst>
          </a:blip>
          <a:srcRect l="15443" t="5798" b="2729"/>
          <a:stretch/>
        </p:blipFill>
        <p:spPr>
          <a:xfrm>
            <a:off x="3619877" y="1456892"/>
            <a:ext cx="5524123" cy="5218943"/>
          </a:xfrm>
          <a:prstGeom prst="rect">
            <a:avLst/>
          </a:prstGeom>
          <a:ln>
            <a:noFill/>
          </a:ln>
          <a:effectLst>
            <a:softEdge rad="112500"/>
          </a:effectLst>
        </p:spPr>
      </p:pic>
      <p:sp>
        <p:nvSpPr>
          <p:cNvPr id="2" name="Title 1"/>
          <p:cNvSpPr>
            <a:spLocks noGrp="1"/>
          </p:cNvSpPr>
          <p:nvPr>
            <p:ph type="title" idx="4294967295"/>
          </p:nvPr>
        </p:nvSpPr>
        <p:spPr>
          <a:xfrm>
            <a:off x="0" y="0"/>
            <a:ext cx="4843596" cy="1484313"/>
          </a:xfrm>
        </p:spPr>
        <p:txBody>
          <a:bodyPr>
            <a:noAutofit/>
          </a:bodyPr>
          <a:lstStyle/>
          <a:p>
            <a:r>
              <a:rPr lang="en-GB" sz="7200" dirty="0" smtClean="0">
                <a:solidFill>
                  <a:srgbClr val="660066"/>
                </a:solidFill>
                <a:latin typeface="Impact" pitchFamily="34" charset="0"/>
              </a:rPr>
              <a:t>RDM cycle</a:t>
            </a:r>
            <a:endParaRPr lang="en-GB" sz="7200" dirty="0">
              <a:solidFill>
                <a:srgbClr val="660066"/>
              </a:solidFill>
              <a:latin typeface="Impact" pitchFamily="34" charset="0"/>
            </a:endParaRPr>
          </a:p>
        </p:txBody>
      </p:sp>
      <p:sp>
        <p:nvSpPr>
          <p:cNvPr id="3" name="TextBox 2"/>
          <p:cNvSpPr txBox="1"/>
          <p:nvPr/>
        </p:nvSpPr>
        <p:spPr>
          <a:xfrm>
            <a:off x="5199" y="1716705"/>
            <a:ext cx="184666" cy="369332"/>
          </a:xfrm>
          <a:prstGeom prst="rect">
            <a:avLst/>
          </a:prstGeom>
          <a:noFill/>
        </p:spPr>
        <p:txBody>
          <a:bodyPr wrap="none" rtlCol="0">
            <a:spAutoFit/>
          </a:bodyPr>
          <a:lstStyle/>
          <a:p>
            <a:endParaRPr lang="en-US" dirty="0"/>
          </a:p>
        </p:txBody>
      </p:sp>
      <p:sp>
        <p:nvSpPr>
          <p:cNvPr id="8" name="Content Placeholder 2"/>
          <p:cNvSpPr txBox="1">
            <a:spLocks/>
          </p:cNvSpPr>
          <p:nvPr/>
        </p:nvSpPr>
        <p:spPr>
          <a:xfrm>
            <a:off x="5199" y="1618774"/>
            <a:ext cx="4329994" cy="310841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1938" indent="11113">
              <a:buNone/>
            </a:pPr>
            <a:r>
              <a:rPr lang="en-US" sz="3600" dirty="0">
                <a:latin typeface="+mj-lt"/>
                <a:cs typeface="Impact"/>
              </a:rPr>
              <a:t>A dataset </a:t>
            </a:r>
            <a:r>
              <a:rPr lang="en-US" sz="3600" dirty="0" smtClean="0">
                <a:latin typeface="+mj-lt"/>
                <a:cs typeface="Impact"/>
              </a:rPr>
              <a:t>life span is longer that the project that generated it</a:t>
            </a:r>
            <a:endParaRPr lang="en-US" sz="4400" dirty="0">
              <a:latin typeface="Impact"/>
              <a:cs typeface="Impact"/>
            </a:endParaRPr>
          </a:p>
        </p:txBody>
      </p:sp>
      <p:sp>
        <p:nvSpPr>
          <p:cNvPr id="5" name="TextBox 4"/>
          <p:cNvSpPr txBox="1"/>
          <p:nvPr/>
        </p:nvSpPr>
        <p:spPr>
          <a:xfrm>
            <a:off x="5610790" y="6445964"/>
            <a:ext cx="1159292" cy="369332"/>
          </a:xfrm>
          <a:prstGeom prst="rect">
            <a:avLst/>
          </a:prstGeom>
          <a:noFill/>
        </p:spPr>
        <p:txBody>
          <a:bodyPr wrap="none" rtlCol="0">
            <a:spAutoFit/>
          </a:bodyPr>
          <a:lstStyle/>
          <a:p>
            <a:r>
              <a:rPr lang="en-US" dirty="0" smtClean="0"/>
              <a:t>CC by DCC</a:t>
            </a:r>
            <a:endParaRPr lang="en-US" dirty="0"/>
          </a:p>
        </p:txBody>
      </p:sp>
    </p:spTree>
    <p:extLst>
      <p:ext uri="{BB962C8B-B14F-4D97-AF65-F5344CB8AC3E}">
        <p14:creationId xmlns:p14="http://schemas.microsoft.com/office/powerpoint/2010/main" val="5158428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3-20 at 11.0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850" y="4924252"/>
            <a:ext cx="2619404" cy="1999568"/>
          </a:xfrm>
          <a:prstGeom prst="rect">
            <a:avLst/>
          </a:prstGeom>
          <a:ln>
            <a:noFill/>
          </a:ln>
          <a:effectLst>
            <a:softEdge rad="112500"/>
          </a:effectLst>
        </p:spPr>
      </p:pic>
      <p:sp>
        <p:nvSpPr>
          <p:cNvPr id="2" name="Title 1"/>
          <p:cNvSpPr>
            <a:spLocks noGrp="1"/>
          </p:cNvSpPr>
          <p:nvPr>
            <p:ph type="title"/>
          </p:nvPr>
        </p:nvSpPr>
        <p:spPr>
          <a:xfrm>
            <a:off x="-36004" y="332656"/>
            <a:ext cx="9144000" cy="1143000"/>
          </a:xfrm>
        </p:spPr>
        <p:txBody>
          <a:bodyPr>
            <a:noAutofit/>
          </a:bodyPr>
          <a:lstStyle/>
          <a:p>
            <a:r>
              <a:rPr lang="en-GB" sz="7200" dirty="0" smtClean="0">
                <a:solidFill>
                  <a:srgbClr val="660066"/>
                </a:solidFill>
                <a:latin typeface="Impact" pitchFamily="34" charset="0"/>
              </a:rPr>
              <a:t>Funders Requirements</a:t>
            </a:r>
            <a:endParaRPr lang="en-GB" sz="7200" dirty="0">
              <a:solidFill>
                <a:srgbClr val="660066"/>
              </a:solidFill>
              <a:latin typeface="Impact" pitchFamily="34" charset="0"/>
            </a:endParaRPr>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728" b="19296"/>
          <a:stretch/>
        </p:blipFill>
        <p:spPr bwMode="auto">
          <a:xfrm>
            <a:off x="3822581" y="4432227"/>
            <a:ext cx="3725498" cy="1153610"/>
          </a:xfrm>
          <a:prstGeom prst="rect">
            <a:avLst/>
          </a:prstGeom>
          <a:ln>
            <a:noFill/>
          </a:ln>
          <a:effectLst>
            <a:softEdge rad="112500"/>
          </a:effectLst>
          <a:extLst/>
        </p:spPr>
      </p:pic>
      <p:pic>
        <p:nvPicPr>
          <p:cNvPr id="7" name="Picture 6"/>
          <p:cNvPicPr>
            <a:picLocks noChangeAspect="1"/>
          </p:cNvPicPr>
          <p:nvPr/>
        </p:nvPicPr>
        <p:blipFill>
          <a:blip r:embed="rId5"/>
          <a:stretch>
            <a:fillRect/>
          </a:stretch>
        </p:blipFill>
        <p:spPr>
          <a:xfrm>
            <a:off x="218140" y="4787629"/>
            <a:ext cx="3479800" cy="977900"/>
          </a:xfrm>
          <a:prstGeom prst="rect">
            <a:avLst/>
          </a:prstGeom>
          <a:ln>
            <a:noFill/>
          </a:ln>
          <a:effectLst>
            <a:softEdge rad="112500"/>
          </a:effectLst>
        </p:spPr>
      </p:pic>
      <p:pic>
        <p:nvPicPr>
          <p:cNvPr id="9" name="Picture 8"/>
          <p:cNvPicPr>
            <a:picLocks noChangeAspect="1"/>
          </p:cNvPicPr>
          <p:nvPr/>
        </p:nvPicPr>
        <p:blipFill rotWithShape="1">
          <a:blip r:embed="rId6"/>
          <a:srcRect r="37724"/>
          <a:stretch/>
        </p:blipFill>
        <p:spPr>
          <a:xfrm>
            <a:off x="180787" y="5908982"/>
            <a:ext cx="5694527" cy="833828"/>
          </a:xfrm>
          <a:prstGeom prst="rect">
            <a:avLst/>
          </a:prstGeom>
          <a:ln>
            <a:noFill/>
          </a:ln>
          <a:effectLst>
            <a:softEdge rad="112500"/>
          </a:effectLst>
        </p:spPr>
      </p:pic>
      <p:sp>
        <p:nvSpPr>
          <p:cNvPr id="3" name="Rectangle 2"/>
          <p:cNvSpPr/>
          <p:nvPr/>
        </p:nvSpPr>
        <p:spPr>
          <a:xfrm>
            <a:off x="-118274" y="1475656"/>
            <a:ext cx="8751238" cy="3539431"/>
          </a:xfrm>
          <a:prstGeom prst="rect">
            <a:avLst/>
          </a:prstGeom>
        </p:spPr>
        <p:txBody>
          <a:bodyPr wrap="square">
            <a:spAutoFit/>
          </a:bodyPr>
          <a:lstStyle/>
          <a:p>
            <a:pPr marL="914400" lvl="1" indent="-457200">
              <a:buFont typeface="Arial"/>
              <a:buChar char="•"/>
            </a:pPr>
            <a:r>
              <a:rPr lang="en-US" sz="2800" dirty="0"/>
              <a:t>Researchers are entitled to limited period of privileged use to exploit produced data before sharing</a:t>
            </a:r>
          </a:p>
          <a:p>
            <a:pPr marL="914400" lvl="1" indent="-457200">
              <a:buFont typeface="Arial"/>
              <a:buChar char="•"/>
            </a:pPr>
            <a:r>
              <a:rPr lang="en-US" sz="2800" dirty="0"/>
              <a:t>Data expected to retain for (+)10 years</a:t>
            </a:r>
          </a:p>
          <a:p>
            <a:pPr marL="914400" lvl="1" indent="-457200">
              <a:buFont typeface="Arial"/>
              <a:buChar char="•"/>
            </a:pPr>
            <a:r>
              <a:rPr lang="en-US" sz="2800" dirty="0" smtClean="0"/>
              <a:t>Special  </a:t>
            </a:r>
            <a:r>
              <a:rPr lang="en-US" sz="2800" dirty="0"/>
              <a:t>measures apply where data arise form personal identifiable data</a:t>
            </a:r>
          </a:p>
          <a:p>
            <a:pPr marL="914400" lvl="1" indent="-457200">
              <a:buFont typeface="Arial"/>
              <a:buChar char="•"/>
            </a:pPr>
            <a:r>
              <a:rPr lang="en-US" sz="2800" dirty="0"/>
              <a:t>It is acceptable to use public funds to support RDM</a:t>
            </a:r>
          </a:p>
          <a:p>
            <a:endParaRPr lang="en-US" sz="2800" dirty="0"/>
          </a:p>
        </p:txBody>
      </p:sp>
    </p:spTree>
    <p:extLst>
      <p:ext uri="{BB962C8B-B14F-4D97-AF65-F5344CB8AC3E}">
        <p14:creationId xmlns:p14="http://schemas.microsoft.com/office/powerpoint/2010/main" val="308687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68" y="159196"/>
            <a:ext cx="8229600" cy="1143000"/>
          </a:xfrm>
        </p:spPr>
        <p:txBody>
          <a:bodyPr>
            <a:normAutofit/>
          </a:bodyPr>
          <a:lstStyle/>
          <a:p>
            <a:r>
              <a:rPr lang="en-US" sz="6000" dirty="0" smtClean="0">
                <a:solidFill>
                  <a:srgbClr val="660066"/>
                </a:solidFill>
                <a:latin typeface="Impact"/>
                <a:cs typeface="Impact"/>
              </a:rPr>
              <a:t>AHRC Access to Data</a:t>
            </a:r>
            <a:endParaRPr lang="en-US" sz="6000" dirty="0">
              <a:solidFill>
                <a:srgbClr val="660066"/>
              </a:solidFill>
              <a:latin typeface="Impact"/>
              <a:cs typeface="Impact"/>
            </a:endParaRPr>
          </a:p>
        </p:txBody>
      </p:sp>
      <p:sp>
        <p:nvSpPr>
          <p:cNvPr id="3" name="Content Placeholder 2"/>
          <p:cNvSpPr>
            <a:spLocks noGrp="1"/>
          </p:cNvSpPr>
          <p:nvPr>
            <p:ph idx="1"/>
          </p:nvPr>
        </p:nvSpPr>
        <p:spPr>
          <a:xfrm>
            <a:off x="673667" y="1302197"/>
            <a:ext cx="8306473" cy="3506054"/>
          </a:xfrm>
        </p:spPr>
        <p:txBody>
          <a:bodyPr>
            <a:normAutofit/>
          </a:bodyPr>
          <a:lstStyle/>
          <a:p>
            <a:r>
              <a:rPr lang="is-IS" dirty="0" smtClean="0"/>
              <a:t>Requires a technical plan</a:t>
            </a:r>
          </a:p>
          <a:p>
            <a:r>
              <a:rPr lang="is-IS" dirty="0" smtClean="0"/>
              <a:t>GC23 Annex – deposit of resources or datasets at the earliest opportunity</a:t>
            </a:r>
          </a:p>
          <a:p>
            <a:pPr marL="400050" lvl="1" indent="0">
              <a:buNone/>
            </a:pPr>
            <a:r>
              <a:rPr lang="is-IS" dirty="0" smtClean="0"/>
              <a:t>“</a:t>
            </a:r>
            <a:r>
              <a:rPr lang="is-IS" i="1" dirty="0" smtClean="0"/>
              <a:t>… </a:t>
            </a:r>
            <a:r>
              <a:rPr lang="en-US" i="1" dirty="0" smtClean="0"/>
              <a:t>any </a:t>
            </a:r>
            <a:r>
              <a:rPr lang="en-US" i="1" dirty="0"/>
              <a:t>significant </a:t>
            </a:r>
            <a:r>
              <a:rPr lang="en-US" b="1" i="1" dirty="0">
                <a:solidFill>
                  <a:srgbClr val="FF6600"/>
                </a:solidFill>
              </a:rPr>
              <a:t>electronic resources or datasets created</a:t>
            </a:r>
            <a:r>
              <a:rPr lang="en-US" i="1" dirty="0"/>
              <a:t> </a:t>
            </a:r>
            <a:r>
              <a:rPr lang="is-IS" i="1" dirty="0" smtClean="0"/>
              <a:t>… </a:t>
            </a:r>
            <a:r>
              <a:rPr lang="en-US" i="1" dirty="0" smtClean="0"/>
              <a:t>available </a:t>
            </a:r>
            <a:r>
              <a:rPr lang="en-US" i="1" dirty="0"/>
              <a:t>in an accessible and appropriate depository for at least three years after the end of their </a:t>
            </a:r>
            <a:r>
              <a:rPr lang="en-US" i="1" dirty="0" smtClean="0"/>
              <a:t>grant </a:t>
            </a:r>
            <a:r>
              <a:rPr lang="is-IS" i="1" dirty="0" smtClean="0"/>
              <a:t>…</a:t>
            </a:r>
            <a:r>
              <a:rPr lang="is-IS" dirty="0" smtClean="0"/>
              <a:t>”</a:t>
            </a:r>
            <a:endParaRPr lang="en-US" dirty="0" smtClean="0">
              <a:latin typeface="+mj-lt"/>
              <a:cs typeface="Impact"/>
            </a:endParaRPr>
          </a:p>
        </p:txBody>
      </p:sp>
      <p:sp>
        <p:nvSpPr>
          <p:cNvPr id="5" name="TextBox 4"/>
          <p:cNvSpPr txBox="1"/>
          <p:nvPr/>
        </p:nvSpPr>
        <p:spPr>
          <a:xfrm>
            <a:off x="78670" y="6186590"/>
            <a:ext cx="9391249" cy="338554"/>
          </a:xfrm>
          <a:prstGeom prst="rect">
            <a:avLst/>
          </a:prstGeom>
          <a:noFill/>
        </p:spPr>
        <p:txBody>
          <a:bodyPr wrap="square" rtlCol="0">
            <a:spAutoFit/>
          </a:bodyPr>
          <a:lstStyle/>
          <a:p>
            <a:r>
              <a:rPr lang="en-US" sz="1600" dirty="0">
                <a:solidFill>
                  <a:srgbClr val="660066"/>
                </a:solidFill>
                <a:cs typeface="Calibri"/>
              </a:rPr>
              <a:t>http://</a:t>
            </a:r>
            <a:r>
              <a:rPr lang="en-US" sz="1600" dirty="0" err="1">
                <a:solidFill>
                  <a:srgbClr val="660066"/>
                </a:solidFill>
                <a:cs typeface="Calibri"/>
              </a:rPr>
              <a:t>www.ahrc.ac.uk</a:t>
            </a:r>
            <a:r>
              <a:rPr lang="en-US" sz="1600" dirty="0">
                <a:solidFill>
                  <a:srgbClr val="660066"/>
                </a:solidFill>
                <a:cs typeface="Calibri"/>
              </a:rPr>
              <a:t>/funding/research/</a:t>
            </a:r>
            <a:r>
              <a:rPr lang="en-US" sz="1600" dirty="0" err="1">
                <a:solidFill>
                  <a:srgbClr val="660066"/>
                </a:solidFill>
                <a:cs typeface="Calibri"/>
              </a:rPr>
              <a:t>researchfundingguide</a:t>
            </a:r>
            <a:r>
              <a:rPr lang="en-US" sz="1600" dirty="0">
                <a:solidFill>
                  <a:srgbClr val="660066"/>
                </a:solidFill>
                <a:cs typeface="Calibri"/>
              </a:rPr>
              <a:t>/annexes/gc23acknowledgementofsupport/</a:t>
            </a:r>
            <a:endParaRPr lang="en-US" sz="1600" dirty="0">
              <a:solidFill>
                <a:srgbClr val="660066"/>
              </a:solidFill>
              <a:latin typeface="Calibri"/>
              <a:cs typeface="Calibri"/>
            </a:endParaRPr>
          </a:p>
        </p:txBody>
      </p:sp>
      <p:sp>
        <p:nvSpPr>
          <p:cNvPr id="4" name="Rectangle 3"/>
          <p:cNvSpPr/>
          <p:nvPr/>
        </p:nvSpPr>
        <p:spPr>
          <a:xfrm>
            <a:off x="89909" y="5888815"/>
            <a:ext cx="8752601" cy="338554"/>
          </a:xfrm>
          <a:prstGeom prst="rect">
            <a:avLst/>
          </a:prstGeom>
        </p:spPr>
        <p:txBody>
          <a:bodyPr wrap="square">
            <a:spAutoFit/>
          </a:bodyPr>
          <a:lstStyle/>
          <a:p>
            <a:r>
              <a:rPr lang="en-US" sz="1600" dirty="0">
                <a:hlinkClick r:id="rId3"/>
              </a:rPr>
              <a:t>http://www.ahrc.ac.uk/funding/research/researchfundingguide/attachments/technicalplan</a:t>
            </a:r>
            <a:r>
              <a:rPr lang="en-US" sz="1600" dirty="0" smtClean="0">
                <a:hlinkClick r:id="rId3"/>
              </a:rPr>
              <a:t>/</a:t>
            </a:r>
            <a:r>
              <a:rPr lang="en-US" sz="1600" dirty="0" smtClean="0"/>
              <a:t> </a:t>
            </a:r>
            <a:endParaRPr lang="en-US" sz="1600" dirty="0"/>
          </a:p>
        </p:txBody>
      </p:sp>
      <p:pic>
        <p:nvPicPr>
          <p:cNvPr id="7" name="Picture 6"/>
          <p:cNvPicPr>
            <a:picLocks noChangeAspect="1"/>
          </p:cNvPicPr>
          <p:nvPr/>
        </p:nvPicPr>
        <p:blipFill>
          <a:blip r:embed="rId4"/>
          <a:stretch>
            <a:fillRect/>
          </a:stretch>
        </p:blipFill>
        <p:spPr>
          <a:xfrm>
            <a:off x="4269179" y="4237443"/>
            <a:ext cx="3492500" cy="927100"/>
          </a:xfrm>
          <a:prstGeom prst="rect">
            <a:avLst/>
          </a:prstGeom>
        </p:spPr>
      </p:pic>
    </p:spTree>
    <p:extLst>
      <p:ext uri="{BB962C8B-B14F-4D97-AF65-F5344CB8AC3E}">
        <p14:creationId xmlns:p14="http://schemas.microsoft.com/office/powerpoint/2010/main" val="2120446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6-20 at 16.04.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7035">
            <a:off x="193378" y="5280911"/>
            <a:ext cx="6305321" cy="3919000"/>
          </a:xfrm>
          <a:prstGeom prst="rect">
            <a:avLst/>
          </a:prstGeom>
        </p:spPr>
      </p:pic>
      <p:sp>
        <p:nvSpPr>
          <p:cNvPr id="2" name="Title 1"/>
          <p:cNvSpPr>
            <a:spLocks noGrp="1"/>
          </p:cNvSpPr>
          <p:nvPr>
            <p:ph type="title"/>
          </p:nvPr>
        </p:nvSpPr>
        <p:spPr>
          <a:xfrm>
            <a:off x="673668" y="159196"/>
            <a:ext cx="8229600" cy="1143000"/>
          </a:xfrm>
        </p:spPr>
        <p:txBody>
          <a:bodyPr>
            <a:normAutofit/>
          </a:bodyPr>
          <a:lstStyle/>
          <a:p>
            <a:r>
              <a:rPr lang="en-US" sz="6000" dirty="0" smtClean="0">
                <a:solidFill>
                  <a:srgbClr val="660066"/>
                </a:solidFill>
                <a:latin typeface="Impact"/>
                <a:cs typeface="Impact"/>
              </a:rPr>
              <a:t>ESRC Data Policy</a:t>
            </a:r>
            <a:endParaRPr lang="en-US" sz="6000" dirty="0">
              <a:solidFill>
                <a:srgbClr val="660066"/>
              </a:solidFill>
              <a:latin typeface="Impact"/>
              <a:cs typeface="Impact"/>
            </a:endParaRPr>
          </a:p>
        </p:txBody>
      </p:sp>
      <p:sp>
        <p:nvSpPr>
          <p:cNvPr id="3" name="Content Placeholder 2"/>
          <p:cNvSpPr>
            <a:spLocks noGrp="1"/>
          </p:cNvSpPr>
          <p:nvPr>
            <p:ph idx="1"/>
          </p:nvPr>
        </p:nvSpPr>
        <p:spPr>
          <a:xfrm>
            <a:off x="673667" y="1302197"/>
            <a:ext cx="8306473" cy="3506054"/>
          </a:xfrm>
        </p:spPr>
        <p:txBody>
          <a:bodyPr>
            <a:normAutofit/>
          </a:bodyPr>
          <a:lstStyle/>
          <a:p>
            <a:r>
              <a:rPr lang="en-US" dirty="0" smtClean="0">
                <a:latin typeface="+mj-lt"/>
                <a:cs typeface="Impact"/>
              </a:rPr>
              <a:t>Requires a data management and sharing plan</a:t>
            </a:r>
          </a:p>
          <a:p>
            <a:r>
              <a:rPr lang="en-US" dirty="0" smtClean="0">
                <a:latin typeface="+mj-lt"/>
                <a:cs typeface="Impact"/>
              </a:rPr>
              <a:t>Data deposited within </a:t>
            </a:r>
            <a:r>
              <a:rPr lang="en-US" b="1" dirty="0" smtClean="0">
                <a:latin typeface="+mj-lt"/>
                <a:cs typeface="Impact"/>
              </a:rPr>
              <a:t>3 moths </a:t>
            </a:r>
            <a:r>
              <a:rPr lang="en-US" dirty="0" smtClean="0">
                <a:latin typeface="+mj-lt"/>
                <a:cs typeface="Impact"/>
              </a:rPr>
              <a:t>of the grand ending</a:t>
            </a:r>
          </a:p>
          <a:p>
            <a:r>
              <a:rPr lang="en-US" b="1" dirty="0" smtClean="0">
                <a:latin typeface="+mj-lt"/>
                <a:cs typeface="Impact"/>
              </a:rPr>
              <a:t>12 months </a:t>
            </a:r>
            <a:r>
              <a:rPr lang="en-US" dirty="0" smtClean="0">
                <a:latin typeface="+mj-lt"/>
                <a:cs typeface="Impact"/>
              </a:rPr>
              <a:t>embargo to publish data</a:t>
            </a:r>
          </a:p>
          <a:p>
            <a:r>
              <a:rPr lang="en-US" dirty="0" smtClean="0">
                <a:latin typeface="+mj-lt"/>
                <a:cs typeface="Impact"/>
              </a:rPr>
              <a:t>Data deposited to UK Data Service or other responsible repository</a:t>
            </a:r>
          </a:p>
        </p:txBody>
      </p:sp>
      <p:sp>
        <p:nvSpPr>
          <p:cNvPr id="5" name="TextBox 4"/>
          <p:cNvSpPr txBox="1"/>
          <p:nvPr/>
        </p:nvSpPr>
        <p:spPr>
          <a:xfrm>
            <a:off x="4429700" y="4717704"/>
            <a:ext cx="5104375" cy="646331"/>
          </a:xfrm>
          <a:prstGeom prst="rect">
            <a:avLst/>
          </a:prstGeom>
          <a:noFill/>
        </p:spPr>
        <p:txBody>
          <a:bodyPr wrap="square" rtlCol="0">
            <a:spAutoFit/>
          </a:bodyPr>
          <a:lstStyle/>
          <a:p>
            <a:r>
              <a:rPr lang="en-US" dirty="0">
                <a:solidFill>
                  <a:srgbClr val="660066"/>
                </a:solidFill>
                <a:latin typeface="Calibri"/>
                <a:cs typeface="Calibri"/>
                <a:hlinkClick r:id="rId4"/>
              </a:rPr>
              <a:t>http://www.esrc.ac.uk/about-esrc/information/data-</a:t>
            </a:r>
            <a:r>
              <a:rPr lang="en-US" dirty="0" smtClean="0">
                <a:solidFill>
                  <a:srgbClr val="660066"/>
                </a:solidFill>
                <a:latin typeface="Calibri"/>
                <a:cs typeface="Calibri"/>
                <a:hlinkClick r:id="rId4"/>
              </a:rPr>
              <a:t>policy.aspx</a:t>
            </a:r>
            <a:r>
              <a:rPr lang="en-US" dirty="0" smtClean="0">
                <a:solidFill>
                  <a:srgbClr val="660066"/>
                </a:solidFill>
                <a:latin typeface="Calibri"/>
                <a:cs typeface="Calibri"/>
              </a:rPr>
              <a:t> </a:t>
            </a:r>
            <a:endParaRPr lang="en-US" dirty="0">
              <a:solidFill>
                <a:srgbClr val="660066"/>
              </a:solidFill>
              <a:latin typeface="Calibri"/>
              <a:cs typeface="Calibri"/>
            </a:endParaRPr>
          </a:p>
        </p:txBody>
      </p:sp>
    </p:spTree>
    <p:extLst>
      <p:ext uri="{BB962C8B-B14F-4D97-AF65-F5344CB8AC3E}">
        <p14:creationId xmlns:p14="http://schemas.microsoft.com/office/powerpoint/2010/main" val="10680095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80397" y="353678"/>
            <a:ext cx="2489200" cy="970789"/>
          </a:xfrm>
          <a:prstGeom prst="rect">
            <a:avLst/>
          </a:prstGeom>
          <a:effectLst>
            <a:reflection blurRad="6350" stA="52000" endA="300" endPos="35000" dir="5400000" sy="-100000" algn="bl" rotWithShape="0"/>
          </a:effectLst>
        </p:spPr>
      </p:pic>
      <p:sp>
        <p:nvSpPr>
          <p:cNvPr id="8" name="Title 1"/>
          <p:cNvSpPr>
            <a:spLocks noGrp="1"/>
          </p:cNvSpPr>
          <p:nvPr>
            <p:ph type="title"/>
          </p:nvPr>
        </p:nvSpPr>
        <p:spPr>
          <a:xfrm>
            <a:off x="3811237" y="283998"/>
            <a:ext cx="3872191" cy="1143000"/>
          </a:xfrm>
        </p:spPr>
        <p:txBody>
          <a:bodyPr>
            <a:noAutofit/>
          </a:bodyPr>
          <a:lstStyle/>
          <a:p>
            <a:pPr algn="r"/>
            <a:r>
              <a:rPr lang="en-GB" sz="6000" dirty="0" smtClean="0">
                <a:solidFill>
                  <a:srgbClr val="660066"/>
                </a:solidFill>
                <a:latin typeface="Impact" pitchFamily="34" charset="0"/>
              </a:rPr>
              <a:t>Data Policy</a:t>
            </a:r>
            <a:endParaRPr lang="en-GB" sz="6000" dirty="0">
              <a:solidFill>
                <a:srgbClr val="660066"/>
              </a:solidFill>
              <a:latin typeface="Impact" pitchFamily="34" charset="0"/>
            </a:endParaRPr>
          </a:p>
        </p:txBody>
      </p:sp>
      <p:pic>
        <p:nvPicPr>
          <p:cNvPr id="3" name="Picture 2" descr="Screen Shot 2015-03-03 at 12.55.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90680">
            <a:off x="5103412" y="2669141"/>
            <a:ext cx="9144000" cy="3347936"/>
          </a:xfrm>
          <a:prstGeom prst="rect">
            <a:avLst/>
          </a:prstGeom>
        </p:spPr>
      </p:pic>
      <p:sp>
        <p:nvSpPr>
          <p:cNvPr id="11" name="Rectangle 10"/>
          <p:cNvSpPr/>
          <p:nvPr/>
        </p:nvSpPr>
        <p:spPr>
          <a:xfrm>
            <a:off x="-590366" y="6188386"/>
            <a:ext cx="6106160" cy="369332"/>
          </a:xfrm>
          <a:prstGeom prst="rect">
            <a:avLst/>
          </a:prstGeom>
        </p:spPr>
        <p:txBody>
          <a:bodyPr wrap="square">
            <a:spAutoFit/>
          </a:bodyPr>
          <a:lstStyle/>
          <a:p>
            <a:pPr algn="r"/>
            <a:r>
              <a:rPr lang="en-US" dirty="0">
                <a:latin typeface="Calibri"/>
                <a:cs typeface="Calibri"/>
                <a:hlinkClick r:id="rId5"/>
              </a:rPr>
              <a:t>http://www.epsrc.ac.uk/about/standards/researchdata</a:t>
            </a:r>
            <a:r>
              <a:rPr lang="en-US" dirty="0" smtClean="0">
                <a:latin typeface="Calibri"/>
                <a:cs typeface="Calibri"/>
                <a:hlinkClick r:id="rId5"/>
              </a:rPr>
              <a:t>/</a:t>
            </a:r>
            <a:r>
              <a:rPr lang="en-US" dirty="0" smtClean="0">
                <a:latin typeface="Calibri"/>
                <a:cs typeface="Calibri"/>
              </a:rPr>
              <a:t> </a:t>
            </a:r>
            <a:endParaRPr lang="en-US" dirty="0">
              <a:latin typeface="Calibri"/>
              <a:cs typeface="Calibri"/>
            </a:endParaRPr>
          </a:p>
        </p:txBody>
      </p:sp>
      <p:sp>
        <p:nvSpPr>
          <p:cNvPr id="2" name="Content Placeholder 1"/>
          <p:cNvSpPr>
            <a:spLocks noGrp="1"/>
          </p:cNvSpPr>
          <p:nvPr>
            <p:ph sz="half" idx="1"/>
          </p:nvPr>
        </p:nvSpPr>
        <p:spPr>
          <a:xfrm>
            <a:off x="457200" y="1600200"/>
            <a:ext cx="8402320" cy="4525963"/>
          </a:xfrm>
        </p:spPr>
        <p:txBody>
          <a:bodyPr>
            <a:normAutofit lnSpcReduction="10000"/>
          </a:bodyPr>
          <a:lstStyle/>
          <a:p>
            <a:r>
              <a:rPr lang="en-US" b="1" dirty="0">
                <a:cs typeface="Calibri"/>
              </a:rPr>
              <a:t>9</a:t>
            </a:r>
            <a:r>
              <a:rPr lang="en-US" dirty="0">
                <a:cs typeface="Calibri"/>
              </a:rPr>
              <a:t> </a:t>
            </a:r>
            <a:r>
              <a:rPr lang="en-US" dirty="0" smtClean="0">
                <a:cs typeface="Calibri"/>
              </a:rPr>
              <a:t>expectations required since </a:t>
            </a:r>
            <a:r>
              <a:rPr lang="en-US" b="1" dirty="0" smtClean="0">
                <a:solidFill>
                  <a:srgbClr val="FF6600"/>
                </a:solidFill>
                <a:cs typeface="Calibri"/>
              </a:rPr>
              <a:t>1</a:t>
            </a:r>
            <a:r>
              <a:rPr lang="en-US" b="1" baseline="30000" dirty="0" smtClean="0">
                <a:solidFill>
                  <a:srgbClr val="FF6600"/>
                </a:solidFill>
                <a:cs typeface="Calibri"/>
              </a:rPr>
              <a:t>st</a:t>
            </a:r>
            <a:r>
              <a:rPr lang="en-US" b="1" dirty="0" smtClean="0">
                <a:solidFill>
                  <a:srgbClr val="FF6600"/>
                </a:solidFill>
                <a:cs typeface="Calibri"/>
              </a:rPr>
              <a:t> </a:t>
            </a:r>
            <a:r>
              <a:rPr lang="en-US" b="1" dirty="0">
                <a:solidFill>
                  <a:srgbClr val="FF6600"/>
                </a:solidFill>
                <a:cs typeface="Calibri"/>
              </a:rPr>
              <a:t>May 2015</a:t>
            </a:r>
          </a:p>
          <a:p>
            <a:r>
              <a:rPr lang="en-US" dirty="0" smtClean="0">
                <a:latin typeface="Calibri"/>
                <a:cs typeface="Calibri"/>
              </a:rPr>
              <a:t>All publications need a statement (with citable </a:t>
            </a:r>
            <a:r>
              <a:rPr lang="en-US" b="1" dirty="0" smtClean="0">
                <a:latin typeface="Calibri"/>
                <a:cs typeface="Calibri"/>
              </a:rPr>
              <a:t>DOI</a:t>
            </a:r>
            <a:r>
              <a:rPr lang="en-US" dirty="0" smtClean="0">
                <a:latin typeface="Calibri"/>
                <a:cs typeface="Calibri"/>
              </a:rPr>
              <a:t>) describing how to access the underling data; random compliance checks </a:t>
            </a:r>
          </a:p>
          <a:p>
            <a:pPr lvl="1"/>
            <a:r>
              <a:rPr lang="en-US" dirty="0" smtClean="0">
                <a:latin typeface="Calibri"/>
                <a:cs typeface="Calibri"/>
              </a:rPr>
              <a:t>Is there a statement?</a:t>
            </a:r>
          </a:p>
          <a:p>
            <a:pPr lvl="1"/>
            <a:r>
              <a:rPr lang="en-US" dirty="0" smtClean="0">
                <a:latin typeface="Calibri"/>
                <a:cs typeface="Calibri"/>
              </a:rPr>
              <a:t>Is data accessible?</a:t>
            </a:r>
          </a:p>
          <a:p>
            <a:r>
              <a:rPr lang="en-US" b="1" dirty="0" smtClean="0">
                <a:latin typeface="Calibri"/>
                <a:cs typeface="Calibri"/>
              </a:rPr>
              <a:t>12 </a:t>
            </a:r>
            <a:r>
              <a:rPr lang="en-US" b="1" dirty="0">
                <a:latin typeface="Calibri"/>
                <a:cs typeface="Calibri"/>
              </a:rPr>
              <a:t>months </a:t>
            </a:r>
            <a:r>
              <a:rPr lang="en-US" dirty="0">
                <a:latin typeface="Calibri"/>
                <a:cs typeface="Calibri"/>
              </a:rPr>
              <a:t>to publish </a:t>
            </a:r>
            <a:br>
              <a:rPr lang="en-US" dirty="0">
                <a:latin typeface="Calibri"/>
                <a:cs typeface="Calibri"/>
              </a:rPr>
            </a:br>
            <a:r>
              <a:rPr lang="en-US" dirty="0" smtClean="0">
                <a:latin typeface="Calibri"/>
                <a:cs typeface="Calibri"/>
              </a:rPr>
              <a:t>data description</a:t>
            </a:r>
          </a:p>
          <a:p>
            <a:r>
              <a:rPr lang="en-US" b="1" dirty="0" smtClean="0">
                <a:latin typeface="Calibri"/>
                <a:cs typeface="Calibri"/>
              </a:rPr>
              <a:t>+10</a:t>
            </a:r>
            <a:r>
              <a:rPr lang="en-US" dirty="0" smtClean="0">
                <a:latin typeface="Calibri"/>
                <a:cs typeface="Calibri"/>
              </a:rPr>
              <a:t> </a:t>
            </a:r>
            <a:r>
              <a:rPr lang="en-US" dirty="0">
                <a:latin typeface="Calibri"/>
                <a:cs typeface="Calibri"/>
              </a:rPr>
              <a:t>years retention </a:t>
            </a:r>
            <a:r>
              <a:rPr lang="en-US" dirty="0" smtClean="0">
                <a:latin typeface="Calibri"/>
                <a:cs typeface="Calibri"/>
              </a:rPr>
              <a:t>time</a:t>
            </a:r>
          </a:p>
          <a:p>
            <a:r>
              <a:rPr lang="en-US" dirty="0" smtClean="0">
                <a:latin typeface="Calibri"/>
                <a:cs typeface="Calibri"/>
              </a:rPr>
              <a:t>Digital </a:t>
            </a:r>
            <a:r>
              <a:rPr lang="en-US" dirty="0">
                <a:latin typeface="Calibri"/>
                <a:cs typeface="Calibri"/>
              </a:rPr>
              <a:t>and non-digital data</a:t>
            </a:r>
          </a:p>
          <a:p>
            <a:endParaRPr lang="en-US" dirty="0">
              <a:solidFill>
                <a:srgbClr val="AA00AB"/>
              </a:solidFill>
              <a:latin typeface="Impact"/>
              <a:cs typeface="Impact"/>
            </a:endParaRPr>
          </a:p>
          <a:p>
            <a:pPr lvl="8"/>
            <a:endParaRPr lang="en-US" dirty="0" smtClean="0"/>
          </a:p>
        </p:txBody>
      </p:sp>
    </p:spTree>
    <p:extLst>
      <p:ext uri="{BB962C8B-B14F-4D97-AF65-F5344CB8AC3E}">
        <p14:creationId xmlns:p14="http://schemas.microsoft.com/office/powerpoint/2010/main" val="31782929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660066"/>
                </a:solidFill>
                <a:latin typeface="Impact"/>
                <a:cs typeface="Impact"/>
              </a:rPr>
              <a:t>Durham RDM Policy</a:t>
            </a:r>
            <a:endParaRPr lang="en-US" sz="6000" dirty="0">
              <a:solidFill>
                <a:srgbClr val="660066"/>
              </a:solidFill>
              <a:latin typeface="Impact"/>
              <a:cs typeface="Impact"/>
            </a:endParaRPr>
          </a:p>
        </p:txBody>
      </p:sp>
      <p:pic>
        <p:nvPicPr>
          <p:cNvPr id="4" name="Content Placeholder 3" descr="Screen Shot 2014-06-20 at 16.41.18.png"/>
          <p:cNvPicPr>
            <a:picLocks noGrp="1" noChangeAspect="1"/>
          </p:cNvPicPr>
          <p:nvPr>
            <p:ph idx="1"/>
          </p:nvPr>
        </p:nvPicPr>
        <p:blipFill>
          <a:blip r:embed="rId3">
            <a:extLst>
              <a:ext uri="{28A0092B-C50C-407E-A947-70E740481C1C}">
                <a14:useLocalDpi xmlns:a14="http://schemas.microsoft.com/office/drawing/2010/main" val="0"/>
              </a:ext>
            </a:extLst>
          </a:blip>
          <a:srcRect t="1654" b="1654"/>
          <a:stretch>
            <a:fillRect/>
          </a:stretch>
        </p:blipFill>
        <p:spPr>
          <a:xfrm rot="20507083">
            <a:off x="2461538" y="3399258"/>
            <a:ext cx="7023839" cy="3862841"/>
          </a:xfrm>
          <a:prstGeom prst="rect">
            <a:avLst/>
          </a:prstGeom>
          <a:ln>
            <a:noFill/>
          </a:ln>
          <a:effectLst>
            <a:softEdge rad="112500"/>
          </a:effectLst>
        </p:spPr>
      </p:pic>
      <p:sp>
        <p:nvSpPr>
          <p:cNvPr id="6" name="Rectangle 5"/>
          <p:cNvSpPr/>
          <p:nvPr/>
        </p:nvSpPr>
        <p:spPr>
          <a:xfrm>
            <a:off x="457200" y="1417638"/>
            <a:ext cx="7510392" cy="1200329"/>
          </a:xfrm>
          <a:prstGeom prst="rect">
            <a:avLst/>
          </a:prstGeom>
        </p:spPr>
        <p:txBody>
          <a:bodyPr wrap="square">
            <a:spAutoFit/>
          </a:bodyPr>
          <a:lstStyle/>
          <a:p>
            <a:pPr lvl="0"/>
            <a:r>
              <a:rPr lang="en-GB" sz="3600" dirty="0" smtClean="0">
                <a:solidFill>
                  <a:srgbClr val="FF6600"/>
                </a:solidFill>
                <a:latin typeface="Calibri"/>
                <a:cs typeface="Calibri"/>
              </a:rPr>
              <a:t>Currently Under </a:t>
            </a:r>
            <a:r>
              <a:rPr lang="en-GB" sz="3600" dirty="0" smtClean="0">
                <a:solidFill>
                  <a:srgbClr val="FF6600"/>
                </a:solidFill>
                <a:latin typeface="Calibri"/>
                <a:cs typeface="Calibri"/>
              </a:rPr>
              <a:t>Review. Comments can be send by </a:t>
            </a:r>
            <a:r>
              <a:rPr lang="en-GB" sz="3600" dirty="0" smtClean="0">
                <a:solidFill>
                  <a:srgbClr val="FF6600"/>
                </a:solidFill>
                <a:latin typeface="Calibri"/>
                <a:cs typeface="Calibri"/>
              </a:rPr>
              <a:t>17/02/2017</a:t>
            </a:r>
            <a:endParaRPr lang="en-GB" sz="3600" dirty="0" smtClean="0">
              <a:solidFill>
                <a:srgbClr val="FF6600"/>
              </a:solidFill>
              <a:latin typeface="Calibri"/>
              <a:cs typeface="Calibri"/>
            </a:endParaRPr>
          </a:p>
        </p:txBody>
      </p:sp>
      <p:pic>
        <p:nvPicPr>
          <p:cNvPr id="3" name="Picture 2" descr="Screen Shot 2017-02-16 at 12.03.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726246"/>
            <a:ext cx="8499929" cy="167776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472449" y="3957082"/>
            <a:ext cx="7393214" cy="369332"/>
          </a:xfrm>
          <a:prstGeom prst="rect">
            <a:avLst/>
          </a:prstGeom>
        </p:spPr>
        <p:txBody>
          <a:bodyPr wrap="square">
            <a:spAutoFit/>
          </a:bodyPr>
          <a:lstStyle/>
          <a:p>
            <a:r>
              <a:rPr lang="en-US" dirty="0">
                <a:hlinkClick r:id="rId5"/>
              </a:rPr>
              <a:t>https://www.dur.ac.uk/research.office/local/research.governance/policy</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4138643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Screen Shot 2015-03-01 at 14.09.03.png"/>
          <p:cNvPicPr>
            <a:picLocks noChangeAspect="1"/>
          </p:cNvPicPr>
          <p:nvPr/>
        </p:nvPicPr>
        <p:blipFill rotWithShape="1">
          <a:blip r:embed="rId3">
            <a:extLst>
              <a:ext uri="{28A0092B-C50C-407E-A947-70E740481C1C}">
                <a14:useLocalDpi xmlns:a14="http://schemas.microsoft.com/office/drawing/2010/main" val="0"/>
              </a:ext>
            </a:extLst>
          </a:blip>
          <a:srcRect b="42686"/>
          <a:stretch/>
        </p:blipFill>
        <p:spPr>
          <a:xfrm>
            <a:off x="0" y="1883186"/>
            <a:ext cx="8286328" cy="39305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p:txBody>
          <a:bodyPr>
            <a:noAutofit/>
          </a:bodyPr>
          <a:lstStyle/>
          <a:p>
            <a:r>
              <a:rPr lang="en-US" dirty="0" smtClean="0">
                <a:solidFill>
                  <a:srgbClr val="660066"/>
                </a:solidFill>
                <a:latin typeface="Impact"/>
                <a:cs typeface="Impact"/>
              </a:rPr>
              <a:t>Research Integrity</a:t>
            </a:r>
            <a:br>
              <a:rPr lang="en-US" dirty="0" smtClean="0">
                <a:solidFill>
                  <a:srgbClr val="660066"/>
                </a:solidFill>
                <a:latin typeface="Impact"/>
                <a:cs typeface="Impact"/>
              </a:rPr>
            </a:br>
            <a:r>
              <a:rPr lang="en-US" dirty="0" smtClean="0">
                <a:solidFill>
                  <a:srgbClr val="660066"/>
                </a:solidFill>
                <a:latin typeface="Impact"/>
                <a:cs typeface="Impact"/>
              </a:rPr>
              <a:t>Policy and Code of Practice</a:t>
            </a:r>
            <a:endParaRPr lang="en-US" dirty="0">
              <a:solidFill>
                <a:srgbClr val="660066"/>
              </a:solidFill>
            </a:endParaRPr>
          </a:p>
        </p:txBody>
      </p:sp>
      <p:sp>
        <p:nvSpPr>
          <p:cNvPr id="4" name="Rectangle 3"/>
          <p:cNvSpPr/>
          <p:nvPr/>
        </p:nvSpPr>
        <p:spPr>
          <a:xfrm>
            <a:off x="1004581" y="6297796"/>
            <a:ext cx="6319369" cy="461665"/>
          </a:xfrm>
          <a:prstGeom prst="rect">
            <a:avLst/>
          </a:prstGeom>
          <a:solidFill>
            <a:schemeClr val="bg1"/>
          </a:solidFill>
        </p:spPr>
        <p:txBody>
          <a:bodyPr wrap="square">
            <a:spAutoFit/>
          </a:bodyPr>
          <a:lstStyle/>
          <a:p>
            <a:r>
              <a:rPr lang="en-US" sz="2400" dirty="0">
                <a:solidFill>
                  <a:srgbClr val="3C1A8A"/>
                </a:solidFill>
              </a:rPr>
              <a:t>https://</a:t>
            </a:r>
            <a:r>
              <a:rPr lang="en-US" sz="2400" dirty="0" err="1">
                <a:solidFill>
                  <a:srgbClr val="3C1A8A"/>
                </a:solidFill>
              </a:rPr>
              <a:t>www.dur.ac.uk</a:t>
            </a:r>
            <a:r>
              <a:rPr lang="en-US" sz="2400" dirty="0">
                <a:solidFill>
                  <a:srgbClr val="3C1A8A"/>
                </a:solidFill>
              </a:rPr>
              <a:t>/</a:t>
            </a:r>
            <a:r>
              <a:rPr lang="en-US" sz="2400" dirty="0" err="1">
                <a:solidFill>
                  <a:srgbClr val="3C1A8A"/>
                </a:solidFill>
              </a:rPr>
              <a:t>hr</a:t>
            </a:r>
            <a:r>
              <a:rPr lang="en-US" sz="2400" dirty="0">
                <a:solidFill>
                  <a:srgbClr val="3C1A8A"/>
                </a:solidFill>
              </a:rPr>
              <a:t>/policies/research/</a:t>
            </a:r>
          </a:p>
        </p:txBody>
      </p:sp>
      <p:pic>
        <p:nvPicPr>
          <p:cNvPr id="7" name="Picture 6" descr="Screen Shot 2015-03-01 at 14.02.54.png"/>
          <p:cNvPicPr>
            <a:picLocks noChangeAspect="1"/>
          </p:cNvPicPr>
          <p:nvPr/>
        </p:nvPicPr>
        <p:blipFill rotWithShape="1">
          <a:blip r:embed="rId4">
            <a:extLst>
              <a:ext uri="{28A0092B-C50C-407E-A947-70E740481C1C}">
                <a14:useLocalDpi xmlns:a14="http://schemas.microsoft.com/office/drawing/2010/main" val="0"/>
              </a:ext>
            </a:extLst>
          </a:blip>
          <a:srcRect l="5898" r="3183"/>
          <a:stretch/>
        </p:blipFill>
        <p:spPr>
          <a:xfrm>
            <a:off x="0" y="3869734"/>
            <a:ext cx="8834730" cy="681655"/>
          </a:xfrm>
          <a:prstGeom prst="rect">
            <a:avLst/>
          </a:prstGeom>
          <a:ln>
            <a:noFill/>
          </a:ln>
          <a:effectLst>
            <a:outerShdw blurRad="292100" dist="139700" dir="2700000" algn="tl" rotWithShape="0">
              <a:srgbClr val="333333">
                <a:alpha val="65000"/>
              </a:srgbClr>
            </a:outerShdw>
          </a:effectLst>
        </p:spPr>
      </p:pic>
      <p:pic>
        <p:nvPicPr>
          <p:cNvPr id="8" name="Picture 7" descr="Screen Shot 2015-03-01 at 14.02.29.png"/>
          <p:cNvPicPr>
            <a:picLocks noChangeAspect="1"/>
          </p:cNvPicPr>
          <p:nvPr/>
        </p:nvPicPr>
        <p:blipFill rotWithShape="1">
          <a:blip r:embed="rId5">
            <a:extLst>
              <a:ext uri="{28A0092B-C50C-407E-A947-70E740481C1C}">
                <a14:useLocalDpi xmlns:a14="http://schemas.microsoft.com/office/drawing/2010/main" val="0"/>
              </a:ext>
            </a:extLst>
          </a:blip>
          <a:srcRect l="6057"/>
          <a:stretch/>
        </p:blipFill>
        <p:spPr>
          <a:xfrm>
            <a:off x="0" y="4693726"/>
            <a:ext cx="9154948" cy="528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668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332656"/>
            <a:ext cx="9144000" cy="1143000"/>
          </a:xfrm>
        </p:spPr>
        <p:txBody>
          <a:bodyPr>
            <a:noAutofit/>
          </a:bodyPr>
          <a:lstStyle/>
          <a:p>
            <a:r>
              <a:rPr lang="en-GB" sz="7200" dirty="0" smtClean="0">
                <a:solidFill>
                  <a:srgbClr val="660066"/>
                </a:solidFill>
                <a:latin typeface="Impact"/>
                <a:cs typeface="Impact"/>
              </a:rPr>
              <a:t>… it is a requirement</a:t>
            </a:r>
            <a:endParaRPr lang="en-GB" sz="7200" dirty="0">
              <a:solidFill>
                <a:srgbClr val="660066"/>
              </a:solidFill>
              <a:latin typeface="Impact"/>
              <a:cs typeface="Impact"/>
            </a:endParaRPr>
          </a:p>
        </p:txBody>
      </p:sp>
      <p:sp>
        <p:nvSpPr>
          <p:cNvPr id="4" name="AutoShape 2" descr="data:image/jpeg;base64,/9j/4AAQSkZJRgABAQAAAQABAAD/2wCEAAkGBhMRDhUQEQ8TEhUPFA8OEBEUFxISGRkSFxQWFRQQFR4jJyYfIyUvHRcZKy8gJzM1ODgsFh4yNTA2NTIrLCkBCQoKDAwMDQwMDSkYFBgpKSkpKSkpKSkpKSkpKSkpKSkpKSkpKSkpKSkpKSkpKSkpKSkpKSkpKSkpKSkpKSkpKf/AABEIAGQAuAMBIgACEQEDEQH/xAAaAAEBAQEBAQEAAAAAAAAAAAAABwYFBAMI/8QANxAAAgIBAwEFBgQFBAMAAAAAAQIAAwQFERIhBgcTMUEIFCJRYXEycoGRFSNCobQ1kqKxQ1Jj/8QAFAEBAAAAAAAAAAAAAAAAAAAAAP/EABQRAQAAAAAAAAAAAAAAAAAAAAD/2gAMAwEAAhEDEQA/ALjERAREQEREBERAREQEREBERAREQEREBERAREQEREBERAREQEREBERAREQEREBERAREQEREBERAREQEREBElGN36n+ILhXaaaj7yMKywXhwjeJ4fPbgNxvt8un9+r3gd7a6XlLjDEOQzVi5yLRVx3YhRtxO++x6wKFExWd3lpXoaasKOXiirbHDgfG7BSnPb0O/Xb08pn9L7+6XptuvxGpFRRKkW1bXtsbclFHFQABsSxPrAqs4naPtliaeUGXeKvG5+HuGO/Hjy8vzD95LqfaQJcBtMAXcBuORyYD1I3QAkD03H3nJ75e09GoVaflYzFkPv9bAjZksHu5Nbj0O3X7dfKBV8jvQ06uqq58oBMkWmlir/EK34P6f+07ui6zVl465OO/iV2cuD7Eb8WKt5/UH9p+ZNe/0nSvyap/mGUjsT3g4+l9msQ28rLLPezVQm3Jh7zcOR36Bd/6j+m/lAsMSL4vtGg2AWabsn9Xh3ixwPopRQf3E3Gsd6eDj4Feb4htXJ3FFVYHNmB2ddjttx/q38vvsIGwiRSv2jjzAbTBx3G4XIBcL6nbgATt6bj7zTa33z0VafTnY9ByFvtOO9RcUvU4QuVfo3Xp+x3BMCixJBf7Q9Qx0ZcIm92sDUG0cURTsrs/HqT6KB6HrPVg+0BjHFstvx3rurKhcdWDizc7BlchQAPXcdPr0gVWJI+z/ALQCXZKVZGF4FdrBBctvi8WYgLyHFenXzH7Tt9uu+PH06w46VnJvXYuoYVom+2wd9j12P4QD9doFBnP1jXKcUVte/AX214tXQne19+CdPsf2kw0H2h6bbQmThmhD08ZLPGCnfzdeKkD6jf7To97uK9qYF1WYwrtzsCupVWtlDvzKZakjckDyHl16wKdEneuZ+o0ahh4GPki5sjGyvEuuVFAZXUjJZVHUgHYKNgdxPbpWdlVazVgXZZyFXT7brXKJXzuF1ai3Yb7dGI2B2gbeJiO1PaDKp1Nasfewfw/NyVx9l2e9GXw+u2/r5TN6NrF2VjJdi9oQ+ayq7Yd4oSrlv1oKbBx16b7k9IFNt1mpcpMQv/Otre9E2PWtCAzb+XmR0iTzV9Eyn7Q0AajbS9uJk2qVSh/CXmnLHTddmG5/ERv0EQMB346IaNXa1egzK0yFI6fzE+Bv+lnz1LfXNWyLEdgtWH4ykLvuaa1PDb03dmH6Std6fd8+q1U+C6V247uQz8tjW67OvT6qh/Qzxd1vdlbplt9uRbVYbkrqQIG6KCxfff7iBFr+03PRKMA/+HLvySP/AJtWGT/nZZ/tE5mqaW1HAWdDdRTkj0ISwEgf2lJf2e8rxCBk0CrmQB8fLwuXQffjKB2/7ratRqrNbii/HQVVWEcgax5VWDodvkR5bn7QMbnadrmTp3uP8OwxjtWi1hCo4gAFHTr0PrvJx2k7J5en+GuXWK/HNjVAOHBKBQx6eR2YTet3Sa09Qwnzk91XYBPFsK8R5DjsDt8l32HSezVPZ/ZceirEvr8RDc+VdYGBcsECIoG+yjZum/rAwGvf6TpX5NU/zDM89vLiHc7IEp33/DUD5D7Bif1li1PuVy7cHCx1voDYa5i2MeZB8W82rx6fKfbM7iXs0/HT3hEy8ZHpd9i1dtfiO9anyIIDAcv0PoQGm7Ydk9LfTKUynTDpq8Lwrq/DrIPHooJBHX1kF7YYONRlNTg5TZNCIrpYzLZ8bgl1GwA8wPIfebqnuQ1S0pVfl1rVV0r3suvCL5fy6zsB09B9psdc7kMe3T6cfHs8K7F5st7Dl4hc72C0DbzIG23lt0+UDw9qNFxF7HBkrrXhj4t1VgC8jczVnlv6liSD+YyHi08Cm548g5X05bEBvvtKUO5HVWAx2yqvARi6g23NWGO5LrVtsD1P7zRar3HMNOqxca9DaLmyMi+wMvMmsoFUDfYDpsN/TeBze7rs5jXdmsy22hHd/ewXYAsPDX4OJ8xsRv09Zk+5vT68jWaFurWxRVfbxYBhzCDYkeR8zLD2P7C3YejXYFllbWXe88WXlx/mLsN/Xzme7ue6PK07UEyrb6XRK7a+Kc9/iAAPX7QJp3lYKU63l1VIqItlTKigAAtVW7bD8zE7fWePso976nU9Fdd+Q1llyLcfha3ZmZm+Z8z9x9JTu3Pc1l52pZGXVkUIt5qZA3PkONSJv0+qz0dsu5N7cg5en3rRYxFrVHkgFvrZU69VJPXy8yT9IHE7Ydltc1M1tkYGOGp5cXrZVYqf6CevT12+c0VnZLO/gGDT4AfI03Lx8o0c1Beuln2rVvIHZh1PynDbuY1PPuVtUz1K1/CCGa5gnTcINlUE7eZ+nn5Sy6PpNeLj141K8a6VFaDz6D1PzPzP1gZlMTIv1bDzXxXpRMXMruVmrY1uzpwQ7HruFPlPl2kw8nH1enUqMRstPd7cK+qtkV1BdXWxQxAPVdtt/WbeIE3bB1PJ1UZvuwxFGFlUY3NktKWllKG4A7dSPwjfYDznk7Q0ZOfhtjX9nuWU6+F7yWxxUH/D7wrg89vUDb6fWVOIE+1DSszFzMHKrxmz/dsOzBv4PWjcyUPifGQCPhiUGICIiAiIgIiICIiAiIgIiICIiAiIgIiICIiAiIgIiICIiAiIgIiICIiAiIgIiICIiAiIgIiICIiAiIgIiICIiAiIgIiICIiAiIgIiICIiAiIgIiICIiAiIgIiI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data:image/jpeg;base64,/9j/4AAQSkZJRgABAQAAAQABAAD/2wCEAAkGBxQREhQQEhQVFBIVGSAVFBYWFxUaFRUXGRoWFhcgGhYYHCggHBooGxcVIjEhJTUrLi4wGR8zODMsNygtLjcBCgoKDg0OGxAQGy8lICYsLCwsLCwsLCwsLCwsLDcsLDQsLCw3LCwsLCwsLCwsLCwsLCwsLCwsLCwsLCwsLCwsLP/AABEIAJUBUwMBEQACEQEDEQH/xAAcAAEAAwADAQEAAAAAAAAAAAAABQYHAQMEAgj/xABJEAABAwIDBAUIBwUGBQUAAAABAAIDBBEFEiEGBzFBEyJRYYEUNXFyc5GhsSMyM1KCs8EkQmKiwhVDdJKy0WPD4fDxFlRkk9L/xAAaAQEAAgMBAAAAAAAAAAAAAAAAAgMBBAUG/8QAOREAAgEDAgMEBwcEAgMAAAAAAAECAwQRITEFEkETUXHBIjI0YYGRoRRCUrHR4fAjM3LxFSREYoL/2gAMAwEAAhEDEQA/ALxvF278gtBCA+pcM3W1bE06Akc3GxsPE8gZRjk6VjY9v6UvV/MxzEto6qoJM1RK+/EZyGeDG2aPAK1RR36dtSp+rFEWslwQBAEAQBAEAQBAEAQBAEAQBAEAQBAEAQBAEAQBAEAQBAEAQBAEAQBAEAQBAEAQHfS1kkRvHI+M9rHOafeCsNZIyhGXrLJedkN5s8D2x1bjPAdC52ssffm4vHaDc9h5KModxzbrhkJpyprD+j/Q22KQPaHtIc1wBaRqCDqCD2WVR51pp4Z+Ztqa81FZUTE3zyOyn+EHKweDQ0eCvitD2FtT7OlGPuItZLggCAIAgCAIAgCAIAgCAIAgCAIAgCAIAgJnGtmZqWGColyZJxmjyuJNi0O1FtNHBRUss16V1CrOUI7rchlI2AgCAIAgCAIAgCAIAgCAIAgCAIAgCAIAgNO2T3iCmpIad4zOjBbc9mZ2UeDbDwVbjqca54c6lVyXUzFWHZCAIAgCAIAgCAIAgCAIAgCAIAgCAIAgCAFAaZvN83YX7MflRquO7OPw/wBoq+PmZmrDsBAEAQBAEAQBAEAQBAEAQBAEAQBAEAQBAEAQBAEAQBAEAQBAEAQBAEAQBAEAQBAEAQBACgNM3m+bsL9mPyo1XHdnH4f7RV8fMzNWHYLVuzw+OevYyVjZIwx7nNcLg2bpoe8hQm9DR4hUlCg3F4eUcbw8LjhqGSwNDaepjbNEG/VAIAcB42P4lmL6GbGrKdNxn60W0y1YDs1AMKeZYmOqpaeWpY9wBcxrQAyx5aFp8SoN6mjWuZu6XK/RTS/Uy+CJz3NYwFznGzWgXJJ4AAcSrTtSaSyyzP3e14aXdCC4DMYxJGZLeoD8FHnRpriNvnGfjh4Ku4WNjoRoQeIUjdWpZML2DrqiITRw2Y4XZnc1heORAcb27+ai5JGnUv6FOXK3r7iS3j0Rgiw2NzAyRtPlkFhfMMgNyOJvdYjuU2E+edVp5XNoROKMd/Z9K40scbS51qkFueaxdcOAFxbv7EW5fTa7ea52/d0R4cC2fqK1xbTxl+X6xuA1vpcdB6OKk2kW1rinRWZs9WO7I1dGwSTxgRk2ztc1zbngDY3HBYUkyFG8pVnyxevcdWz+zNTXZ/J2BwZbO4ua0Nve31j3HgsuSRmvdU6OOd7nbjuyFXRsEs0VoybZ2ua9oJ4XLTp4rCkmYo3lKs+WL17iX3WRNdPVBzQ61JIRcA2OZmuvNYnsa/Em1COPxIpQUzonKAIAgCAIAgCAIAgCAIAgCAIAgCAIAgCAIAgCAIAgCAFAaZvN83YX7MflRquO7OPw/wBoq+PmZmrDsF43Ri1XNJ9ymkd8WKE9jm8U/tRXfJHtoKH+1MLpYx9tS1DYHHmIZSBf0AFv+QqPqsqnP7NcyfSSz8V/PqWCmxAT4rWUzPsoqN1OwDh1SwO+LiPwrGNMmrKnyW0JvdyyVHdBC01kj3fWjp3vZpch12NuBzNnHTvU57G/xRtUUl1aycUE+GxVDKsVlYZWvEhcYm3cb3OY3uQdQe4lR1wJxuZU3T5I4xjcja6aCsxUOjH7PPUMuCLEh7mCS47yXe9SWVEugp0rXEt1F/sejehWyPxGZjnHLEWsib+6xuRp0HK5N/FILQjw6EVQTXXc9W8N5NPhZJJJpQSTqTozmkd2QsVipVS/ENofMuG+0k/1PResYoe2VPBHbichhwKkbEcraiV5nLdM5BeA1x7LNGn8Kx94xTSnezcuiWClNq3iMwh7ujcQ4sucpI4HLwv3qeDo8kXLmxr3ll2fwCN1I+srKh8NJn6NrIxd80gF9AdNBfU34HhZRb1wjTr15KqqdKKcsZy+iLFg8lG7DcTjpPKcrY2ucKgsLb9fKWNZwPV19DexRecmpVVZXFJ1Mb9CJ3Ufb1f+Ek/1RqU9i/ifqQ/yRRwpnSOUAQBAEAQBAEAQBAEAQBAEAQBAEAQBAEAQBAEAQBAEAKA0zeb5uwv2Y/KjVcd2cfh/tFXx8zM1Ydgntk9oRReUHoy8zQmEWdbLm58Dflooyjk1bq27bl1xh5O/Yfa52GvlcGdI2RuUtzZbOabtN7Hhd2neko5I3lorhJZxg6tktpTR1Tqp7DKXtc1wzZSS8gk3seYRxyiVzbdtTUE8Yx9DwYBjMlFO2ohsHN5HVrmni13db/dZayi2tRjWg4SLHNtFhj3GZ+Gu6UnMWtmcIi70DgL8rKPLI01bXUVyqpp4alXxGv6Sd07GNhu7MxkejY7WyhvosFJLQ3adPlgoN58epbqzbKjqcs1XQdLVtaAXNkLI5COBcB8iD2KHK1saEbKtTzGnUxHw1RD7YbTiv8ntCIehjyZWnqcvqtt1Wi3BSjHBsWtq6HNl5yzpxHHxLQ01FkIMDnOL81w7MSfq204olrklTt+WtKrnc9Wz21TYYHUVVAKmlc7OG5i18bu1jh/0566lYceqIV7RzmqtOXLL8z4xvGKN0JgpKPoczg50r3l8htyF72HoPJZSfUzRo1lPnqzz7ksI7tntp4o6Z1DWQGopi/pWZXZXxv4Gx7OPZxPG6w49URr2s5VO1pSxLb3M9btsaeOnqaSmoxDHOzIHZy6QnrXL3G9xqLNHDXtTlZX9jqSnGpOeWn8PgRGyO0AoZJnlhk6WF0Ng61sxab8Df6vBZksmxdW7rxSTxh5IIKRshAEAQBAEAQBAEAQBAEAQBAEAQBAEAQBAEAQBAEAQBACgNM3m+bsL9mPyo1XHdnH4f7RV8fMzNWHYCAIAgCAIAgCAIAgCAIAgCAIAgCAIAgCAIAgCAIAgCAIAgCAIAgCAIAgCAIAgCAIAgCAFAaZvN83YX7MflRquO7OPw/2ir4+ZmasOwEAQBAEAQBAEAQBAEAQBAEAQBALIAgCAIAgCAIAgCAIAgCAIAgCAIAgCAIAgCAIAgCAIAUBpm83zdhfsx+VGq47s4/D/AGir4+ZmasOwXPdNTsfWuEjGPaIXnK9ocLgstoVCZzuJyaorDxqj0YTto2omigqMPonRyPaw9HDleM5DbgknUX7vSsOOFkjVsnTg5QqSytdWV3bLCmUlbPTx3yMcMtzcgOa14F+7NbwU4vKNu0qurRjOW7PTh+xs8sTah8lPTRP+zdUyiPpO9osSR/54LDl3EJ3kIzcIpya35VnBH49gU1FII52gZhmY5pzMe3ta4cR8VlPJbQrwrRzD/R6sC2Vnq2OmaYooGGzpp3hkd9NL2JJ1WHLBCtdQpSUXlvuSyxj+y01Gxkz3QyQvOVskMgewute3AHgCilkULqFWTik010awefAcAmrXObC0WYM0j3ENjjHa5x4cDpx0PYVlvBOvcQorMuuy6s9uKbHzwwmpa+CohabPfTyiQM9bQELCkVU7yE58jTi/esEZgmEyVczYIsud1z1jlaA0FxJPoCy3gurVY0oc8tiwP3eVOVxikpZ3MF3RwzZpBbj1S0aqPOaq4jSyuZNe9rQrNBRumljgZbPI4MbfQZnGwueWqlk3ZzUIuT2WpZId3Vc7pPo2tDCW5nvDQ8tvfIDqRpxsAVHnRpviNBY13/mpCYDgc9bJ0VOzM613EkBrG9rnHgPj2KTaRsVq8KMeabJfEdhaiGJ84kppmRi8nQyhxYBxuCB8FFTKKd/TnJRaab2yiT3a07pIMTjY0ue+mytaOJcRIAPesT3KeISUalJvZS/Q8c+7isbG6QdC9zBmfEyTNK0c7tAtfuB9F1nnRYuJUXJLVZ640Kgpm+EAQBAEAQC6AIAgCAXQBAEAugCAIAgCAIDi6AXQHKAIAUBpm83zdhfsx+VGq47s4/D/AGir4+ZmasOwXjc6f2919R0D/mxQmc3iv9leKJ3YjEsPmlcylpI6asDSaYzPfKxzwDpqbg+jW1+xReeprXdO4hFOpNyj1xoZ5inSuq3+WXEpk+nzaEXIv3Wtwtpa1lPpodWnyqkuy2xoX7eSaAVmSqFbmbG0MEJgEQjtpkDxe181++6hHPQ5lh2/ZZp8u7znOclZ2ox2mmpaakp2z/s5dZ8/Rl2R+pF2HttyGgClFPJuW9CrCrKpPHpd2T0YJjtHLRNw6uErGxyGSKWGxsTmJzNN/vOHA6Hla6w4vOUQrUK0azrUcPKw0zz7R7Mxw0zaykqfKKR8mQgtLHseAbZmnj+9rYcRxBusp66k6FzKdTs6kcSS+hOYOKduBkzifo31NpvJzGH3AGQPMgtk0Z4kLD9Y1qrqO99HGeXTOfI8OE4/htIyobCyud08TonNlNOWag2JDbG4/Uo02WVbe5quLk46POmSG2M2dbWyvEjzHBDGZZnAXdlbyaO3j28FKTwbF3cOjFcqy28Itew1bhwr6eOlppxIS4NmlmsR9G8kmNnVNwCLd6hJPqaN5C47GTqSWO5L395W8MFsZYP/AJv/ADlP7puT9jf+HkdG31Q+TEKnO5zssrmNzEnK0E2A7B3JFaErKKjQjhdCawElmB1749HumYyQjj0X0Yse7rPH4ioy9Y16+He01LbDx46lIjkLb5SRcZTYkXB4g24juVmDotJ7l23dSFtNirmktcKYkEEgg2k4EcCq57nOv0nUpJ/i/Q6d0TiMSjA/eY8HvGUn5ge5ZnsS4ov+u/FFSqx13+sfmVJbG9D1UdSySCAIAgPuCPM5re0ge82RmJPCbP0sNmqIWBpKa/L6GLX+VUZZ5D7TX/G/mzBNusH8krpoQLMzZ4+zI/rADuGrfwq2Lyj01nW7WjGT32fwIFSNomNkMJ8rrIKe12udd/qN6z/R1QR6SFGTwjXuqvZUpT+XifoEbNUV7eSUt/Yxf/lVZZ5f7TX/ABv5s/N+JxZJpWDg2Rzfc4j9Fctj1tJ80E/cjSdzGFwTx1JmhilLXMy9JGx9rh17ZgbKE28nI4rVnCUeWTW+zwWuuq8FhkdFKyjZIw2c0wMuDx5MUfSNKEb2ceaLljxZ1R1mBSnKBQ3PbHGz4loTUy430dfS+bZG7W7r4JYzNQjo5QMwjBJjk52Fz1SeRGndzWVNl1txOcZctXVd/VGNOaQbEWI0IPEFWnoD7pqd0j2xxtLnuOVrRqSTwARvBiUlFcz2Nh2U3VwxNEtd9LJx6MEiJnPUjV5+HceKqc30OBc8UnJ8tLRd/X9iYm2twmi+iY6EW/dgizAfiY3LfxWMNlCtLut6TT+L/U62bXYPV/RyOhN+U8WUf5ntyj3phmfsl3S1Wfg/0KTvT2WpaRsNRSgtEriC0OzR2tmu29yPfb0KUZNnR4ddVarcKnT5meKw6oKA0zeb5uwv2Y/KjVcd2cfh/tFXx8zM1YdgmdlNoDQTGdrBISx0diSB1ra3A7lGSya9zbqvDlbxrkiIZCwtc0lrmkFpGhBGoIPI3Ui9pNYZO7U7TeXiN8kLGzsblfK0n6UAfvMtYG+viVGMcGtbW3YZUZaPp3Hvp9tQ+FkFdSx1giGWN7nOZKG9he0Enl2cNbrDj3FUrJqblSm453W6IzaLHm1LY44qaGmijJIbHcucXWBL36ZjZo5LMVguoW7ptuUnJvv8j1YVtNCyBlNU0UNS2O+R+Z0coDnF5Be0EkXcdNFhxedCFS2m5udObjn4r5HTtBtOaiJlLFCympYznETCXXebjM551cbE+/nosqONSVC17OTnJ80n1ONmdqJKISR5GTU8v2sMgux3eOw+/wBGgSUcmbi1jWw84ktmj3T7W07WPbTYdBC+RpYZHOdI5ocC12S4GU2J4LHK+pSrSo5J1KjaXTYi9ltoJKCbpWNa9rmlkkbvqvYbXB79OKlJZL7m3jXhyvTqn3E/R7eRU8glpcPghNznOYve4EHRry0ZBe3AclDkZqysJ1I8tSo3/PqVqnxYsqxW5QXCbp8l9L589r9nK6njTBuOjml2WemPodOM15qJ5agtDTK8vLQbgZje10SwiVKn2cFDuR7tmNpJKFz8rWSRSjLNDILskbrx79T7zoVhxyV3FtGsll4a2a6EhXbVQGKSKmw+GndK0tfJmdI8NPHISBl+Xcscr6lMLSfMpTqN46bEbgWPupYqqIMDhUxdESSRkFnC401+ssuOS6tbqrKEs+q8nzstjhoallS1gkLQRlJIBzAt4j0rMllGbmgq9NwbwRcr8zi7tJPvN1kuSwsHyhkIAgCA92Ax5qqnb96Zg972hYexVXeKUn7n+Rv22GJ+TPoXk2a6qEbvVfHKz4Eg+CpR5i1p9opr/wBc/JoqG/DCLshrGjVp6KT0Ou5nuIcPxKUGb/CK2JSpvxRkStO6atuOwjWescOFoYz7nyf8vX0qubOJxir6tNeL8vMu2y2KeUVFeQbtjnETe4MY1rv5w8+Kgc24pdnCn71n5v8AQwjauPLW1beyeT3Z3EfBXR2PT2zzRg/cvyNJ3FfZ1frM+T1XPc4/GPWh4Moe8TzlVev/AEtU4bHTsPZ4eBXVI2zadyWIPkppoXklsTx0d/3WuFy0dwIJ/EqZrDPPcWpxjUUl1Wpm28CnbHiNU1ug6TN4vAefi4qyOx17GTlbwb7i+7ltnQGOxB4u5xMcN+TRo9w7ybt/Ce1Qm+hzOLXDbVJeL8iD3obaPqJX0cDi2njJY+2nSvGjrn7gOgHA2vrosxj3mxw6yUIqpNavb3fuZ8rDqhAdrql5YIi9xjaczWEnKHHQkDkSsYI8kebmxqdSySBQGmbzfN2F+zH5Uarjuzj8P9oq+PmZmrDsBAEAQBAEAQBAEAQBAEAQBAEAQBAEAQBAEAQBATexEWbEKQf8Zp9xv+ijLY1rx4oT8DSt+UlqemA0PSlw8GH/AHUIbnI4Qs1JeBYSBi2E8i6aHwEzf9pGqOzNXW1uvB/T/R+eXC1wdCOI7Crz1W5+hcJiGFYSC4daKIyPHbK67iL+uQ0eCo3Z5Wo3c3OnV4+BV9xk5c2sDiSczHkniS4SXP8AKpTWDc4xFJwx3P6FE3iR5cSqh/xL/wCZrXfqpw2OnYPNvDwL5uK+zq/WZ8nqE9zmcY9aHgyvbbbI1s1fUSxU8j43Pu1wy2IytHMrMZJI2rO7owoxjKWpF0m7zEJHBvk5YPvPcxoHp1v7gpc6L5cRt4rPNnwNd2awiLBqJ5leNLyzyci6wFmjjbQADiT6VU3lnCr1p3dZcq9yRg2N4iamolqHaGR5fbsBOg8BYeCuSwj01GmqcFBdEbxhEnkuCskZoWUfTD1jEZP9RVL3PM1V2l24vrLH1wfnpXnqggCAIAgBQGmbzfN2F+zH5Uarjuzj8P8AaKvj5mZqw7AQBAEAQBAEAQBAEAQBAEAIQHZNTvZlzsc3MMzczSMzTwIvxHemTCkpbM60MhAEAQBAEAQBAWfdnHmxOlHY5x90byoz2NPiDxbS/nUue/aXq0jO0yO9wYP1UYHO4MtZvwO/chi2aKakcdY3dIz1X6OA9Dhf8SxNakeL0sTVRddPkQVXsvfHxBb6J8gqe7J9o4ejOHNWc+ibMbr/AKPN1xy+X5Fj324tkpoqUHWZ2Z3qR2PxeWn8JWILU1OEUuao5vp+bIvcS/r1be1sZ9xkH6rMy/jO0Pj5Fa3rRZcUnP3gxw/+tg+YKlDY3OGvNtH4/mXDcV9nV+sz5PUJ7nP4x60PBkjj+9FlJUS0xp3vMbspcHtAOgPC3esKLZVR4ZKrTU1LclNjNu4cRc+MNMUrdQxxBzt5lpHYeIRxwUXVjO3Sb1RSd81JVtkbI+Rz6Nx6jQLNjfbg4DiTqQ4949MoYOlwqdFrCWJfmvcZkrDsH6F2Uy1mDxRg6PpzTnuLWmE/JUPRnlbnNK6b7pZ8z8+zQuY5zHjK9pLXA8Q4GxHvCvR6lSUllHwhkIAgCAFAaZvN83YX7MflRquO7OPw/wBoq+PmZmrDsFj2F2fbW1BEpy08TDLMeHVbyvyv29gKjJ4NS9uHRp+ju9ES1XvGkjd0dDDDT07dGN6MFzh2uPaf+yVhQ7zXjw2MlmrJuXiV3aTHPLXsldDFFIG5XmIZRIbk5iO22nNZSwblvQ7FOKba6Z6EhhOxr5IG1U88NJC82iMzrOk72t7P/PBHIpq3qjPkhFya3x0PFtJs1LRZHOcySGUXimiOaN49PI/96opZLbe5jWylo1unudJwN/kfl+ZvR9L0GXXPmy5r8LWss51wS7ddt2WNcZOcIwJ9TFUzsc0NpmB7w693A5vq2HHqnijeDFWvGnKMX954PrZjZ+SvldDEWh7WGTrX1DSBYWHG7gjeBcXEaEVKXfgn4N3Mj7xtqqU1QBJpxJd4txBI5/DvUec1ZcRitXCXL34KY6FwcYy05wcuW2ua9rW7b6KeToKSxnoW8bAlga2prKWmmcARFI/rgHhmtoPioc5of8gnrTg5LvRWsYw59JM+CQtL47XLDdpuA8EHS4sQpJ5RuUqiqwU1sya3jNqBWFtU6J0oY3WIEMy6kaHW+pUYbGtYdm6X9POM9T37yfqYb/g4/kEjuyuw9ar/AJMpKmdEIAgCAIAgCAIC6boY74lGfuse7+XL/UoT2OdxR4t34onN+sn0tK3sY8+9zR/SsQNfg69Gb8CqbusW8lr4Xk2Y89E/1X6D3OynwUprQ3b+l2lCS7tfkb27CmGqFZ/eCIw/hLg/5g+9Unme1fZ9n0zkwrefi3lOIS2N2RfQt/BfN/OX/BXQWh6Th1Ls6C73r/PgTu46W1XOzthzf5XtH9SjM1uMR/pxfv8AI8W+aO2I3+9Cw/F7f0WYFnCX/Q+LLHuK+zq/WZ8nqM9zU4x60PBlD3iecqr1/wClqnDY6dh7PDwIShrHwyMmicWSMOZrhyI/Tu5rLWTZnCM4uMtmb9s3jUGM0bmSNBJGSoi+6TwI52NrtPK3aFU00zy9ejUtKqa8U/59TGNs9mJMOnMTrujd1oZPvt7/AOIaAj0HgQrIvJ6C0uo3EOZb9UWvc9tS2B7qGZ1mSuzROPASGwLb/wAVhbvHeozXU0uKWrmu1jut/D9iZ3l7v3TvNZSC8h+1i4Z7fvM/itxHPjx44jLBr2HEFTXZ1NujMhqIXRuLJGuY4cWuBa4ekHVWZO9GSksp5PmKMuIa0FzjwDQST6AFnIbSWWSmKbN1FNFHPPGY2yOLWNdo82F7lvIenXuWFJMpp3NOpNwg84+RErJeCgNM3m+bsL9mPyo1XHdnH4f7RV8fMzNWHYLxuue2R1ZREhr6qncyMn7wDhb3OJ/CVCfec3iKcVCqvuvUplXSvhe6KRpZIw5XNPEEKaeToQmppSjqmdTgbX5Hh3oSyXnerfPRFv2HkrOit9Xnmty4ZPgoQObw3aed+Z5OH3/9Pt6T/wB3+z+jKc1u6/Sp97Qf+f6P4df58jrAvgGmuWtu7u+jtr7x70+8S2vv/nzOdhR+wYseXQNF+X94sT3MXv8Aeo+P6DdQf2mo/wALJ82LM9hxP+3H/JEXu6NsSpLff+bXApLYuv8A2efge/C8v9u9e2Xyx/Hhm6R+X+bKj9Urq5+xafhX5EVtxn/tCr6S+bpXcfu36nhly27lmOxdZ47CHL3f7ISQHnfhz7LaeFrLPQ2V7i674fOT/Zs+RUYbHO4V7P8AFjeT9TDf8HH8gkd2LD1qv+TKUpnRCAIAgCAIAgCAtm7PGoKKrdPUOLWdE5oIa53WLmHg0HkCozWUaPEKM61JRgtcnfvR2hhrqiJ9O4uYyPKSWub1szidHAcrLEFgjw63nRg1NatlMUzoGzwb1qcUozZzVCLUZOqZQ371/qlyq5Hk88+FVO009XP0MZc4kkk3J1JPEk8VaehSxoi2bssdhoqt007i2N0TmXDXO1LmOGjQT+6VGabRo8QoTrUlGC1zk7N6GOU9bUxzU7y8CIMddrm2Ic9w0cB95YgmiPDqFSjTcZrGuSS3V7VU1CyobUPLS9zS2zHOuAHA/VHeFiabKeJWtWtKLgtiqbYV7KitnniN43uu0kEXFgOB1HBSisI3rSnKnRjGW6IdSNgldmceloZ21EWttHsJ6sjObT+h5Gyw1kouLeNeHJL/AEahtHtjhWIU5gmke0kZmnonl0T7aEWFjbgbaEXVSTRxqFnd0KnNFfVaoxuRoBIBDgDYEXsR2i+vvVx6BbGibJ705adohqmmeMaB4P0oHffR/jY95Vbh3HJueFxm+am8Pu6fsXdu3mFVA+kez1ZonXHvaR7lHlZznY3VPZfJny7bzCqcXiey/ZDCQT45QPinKwrC6qbr5szjeDtuMSyRsiMccbi4Fxu9xItqBoB3aqcY4OvY2Lt8tvLZTFM6AKA0zeb5uwv2Y/KjVcd2cfh/tFXx8zM1Ydg+4JnMc17HFr2m7XA2II4EFDEoqSw9i4jeJI9rRVUtLVPboJJIxn8eXusocncc/wD46MX/AE5uK7kyB2j2gkrXtfI2NgY3IxkbcrGtuTYDxUksG1b28aKajl53ySGE7ZyRQtppoYKqFhvG2duYx+qezisOJVVsoynzxk4t746ni2j2lmrSwPDI4oxaKKNuWNg7h28P+iKOCy3toUc41b3b3O/ZraySiZJD0cc0Eur4pW3YToLjv0HbwCOOSNxaRrNSy011R7avb+d8U1M2KCOCVnRiONmVsY1uW2P1jpx00GixyFceHwUlNttp5y+pDbPY7JRPfJG1ri+N0Rz3sGutcixGugUmsmxXoRrRUZdHk8+C4k6lnjqGBpfGczQ6+UmxGtiDzRrKwSrUlVg4PqddZWOlmfOeq97zIctxZznF2nMWJWSUYKMFDolgtI3gyPDTUUtJUysFmyyxXfpwv2+FlDkNH/j4r1Jyin0TK1jOJPqpn1EuXO+18os0WAaAB2WAUksLBuUqUaUFCOyPRtLjsldOaiVrWvLQ2zL5bN0HElEsEbehGhDkiMcx2SrEDZGsAgiELMt9Wt0BNydUSwKNCNJya6vJFrJcEAQBAEAQH3NGWuc08WktPpBsUMJ5WUfCGQgCAIAgCAIAgCAIAgCAIAgCAIAgCAIAUBpW8xw/s7C9f7sflRquO5x+H+0VfHzM1Vh2AgCAIAgCAIAgCAIAgCAIAgCAIAgCAIAgO1lO5wuGkjtshhyS3ZY95GCOpK6XQ9HM4zRnkQ83cPBxIt2W7VGLyjTsK6q0V3rRlXUjdCAIAgCAIAgCAIAgCAIAgCAIAgCAIAgCA4sgOUAQBAEAQBAEAQBAEAQBAEAQBAEAQBAEBy1pJsBcnQAcSUGx+gdkNkI4aOCOdgMobmf3OcS8jwzW8FQ3qeWurtzqycXoTe0GAwV0XQzszN4tI0ew9rXcj8DzuieDXoV50Zc0GYttvsMMP6zZjI08A5gBA73B1j7grIyyegs7519HHBS1M6IQBAEAQBAEAQBAEAQBAEAQBAEAQBAEAQBAEAQBAEAQBAEAQBAEAQBAEAQBAEAQHvwXDfKJWxZsl+dr/C4WG8FVar2cebBtex+7qnonNnc4zzDVrnABjD2tZr1u8k91lU5NnnrriNSsuVaL+dS7KJz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9" descr="data:image/jpeg;base64,/9j/4AAQSkZJRgABAQAAAQABAAD/2wCEAAkGBhQPERUUERQVFRQUGR8aFxgXGBUcGxUgHB0YHBoaGx4XICYfHBojHBwZHy8iIycpLCwsICAxNTAqNSYsLCkBCQoKDgwOGg8PGiolHyQsLCwsLCosMSwsLCwsNSwsKSwsKSwwLCwsLCwpLCwsLCksLCwpLCwsKSwsLCwsLCwsLP/AABEIAM0A9QMBIgACEQEDEQH/xAAcAAACAgMBAQAAAAAAAAAAAAAGBwAFAQQIAwL/xABSEAACAQMBBAUFDQMICQIHAAABAgMABBEFBhIhMQcTQVFxIjJUYYEIFBcYNXSRkpOhsbPSQlJiFRYjJHOCstEzNENTY3KiwcIl0zZEg4Sjw+H/xAAZAQADAQEBAAAAAAAAAAAAAAAAAQIDBAX/xAAoEQACAgEDBAICAgMAAAAAAAAAAQIRMRIhUQMUMkETImFxocEzgZH/2gAMAwEAAhEDEQA/ADnpJ6Qn0gwBIVl64OTvMV3dzq+WAc53vuoK+MDN6JF9o/6a2PdC+dZeE34wUn67el04uKbRlKTTGx8YGb0SL7R/01PjAzeiRfaP+mlPUrT4YcE6mNj4wM3okX2j/pqfGBm9Ei+0f9NKepR8MOA1MbHxgZvRIvtH/TU+MDN6JF9o/wCmlPUo+GHAamNj4wM3okX2j/pqfGBm9Ei+0f8ATSnqUfDDgNTGx8YGb0SL7R/01PjAzeiRfaP+mlPUo+GHAamNj4wM3okX2j/pqfGBm9Ei+0f9NKepR8MOA1MbHxgZvRIvtH/TU+MDN6JF9o/6aU9Sj4YcBqY2PjAzeiRfaP8ApqfGBm9Ei+0f9NKepR8MOA1MbHxgZvRIvtH/AE1PjAzeiRfaP+mlPUo+GHAamNj4wM3okX2j/pqfGBm9Ei+0f9NKepR8MOA1MbHxgZvRIvtH/TU+MDN6JF9o/wCmlPUo+GHAamNj4wM3okX2j/pqfGBm9Ei+0f8ATSnqUfDDgNTGx8YGb0SL7R/01PjAzeiRfaP+mlPUo+GHAamNj4wM3okX2j/pqD3QM3okX2j/AKaU9ZFHww4DUzrTZ/UjdWsE5UKZokkKg5C7yhsA+rNZrS2F+TLL5tF+WtSvPeTdC290L51l4TfjBSfpwe6F86y8JvxgpP16HR8EYTybmmaRNdMUt4nlYDeKopYgZAzw7MkVY/zFv/Qrn7J/8qpoZ2Q5RmU96kg/dT52U1aVtm5JTI5lSGfD7zbwKmTdO8eOQMYPZgUdSTjgEkxPfzGv/Qrn7J/8q+hsHqHoVx9m1aLbQ3J/+Zn+1l/VRZ0a7fPa3i++7mT3s6sH6xndVOMq2Dkg5GOHfTbmlYKgEIrFfUhyT4mvmtCSVKlSgD7iiLsFUFmY4AAJJJ5AAcSaJYujLUWAPvcrvcleSFGP913DfdRT0bad710y91JFDXCK6QkjPVhVBZh68tx9S+s0s7q4aVy8jF3Y5LMcsT3knjUam20vRVUb2sbM3Vkf6zBJFnkWXyT4MMqfYarKPotthLoU9pPKTMsidSG3iWQPG2M/w4bmeWBQDTi28iZKlSpVCPS3gaRlRFLO5CqoGSxJwAB2knhVydhdQ9Cufsn/AMqo1bHEcCO6mr0E6pK93NG8kjJ1O9uszEAh0AIBPA4YionJxVoaVgMNhNQ9Cufsn/yqv1LRJ7UgXEMsWeW+jLnwJGD7Ku9vNXm/lO7IlkBWZlXDsMBTugDB4cBR90TbSvqaT2N//WECbymTyju5CspJ4nBKkHmOPHliXOSjqHSboTNSrPaXShaXc8AORFIygnmQD5OfXjFVlap2SSpUqUASvSC3aRgqKzM3AKoJJ8AOJrY0jSpLueOCEZkkbdUdnrJ7gBkk9wNM3aq8i2chW0sce/JUzNcEAuqnh5OfN3iDgdgGeJINRKVOlkaQGxdGuoMATblAeXWPDGT7HcH7q877o71CEZe0lI70CyD/APEWqguZ2lYvIxdjzZiWJ8SeNE/R9tpLp11H/SEW7MFlQklAp4FgOwrzyO7FD1JWGwLOhBIIII4EHgR41gVabVXSy311JGwZHnkZWHJgzsQR6iDVWKtCOqNhfkyy+bRflrUqbC/Jll82i/LWpXlyyzoWBbe6F86y8JvxgpP04PdC+dZeE34wUn67+j4IxnklPHYuB5NmZkjVmdknCqoJLElhgAcyaR1OzZO4aPZeZlJVgs+CCQQd5uII4g0uthfscRV/zOvfQ7n7GX9Nbmv7LmzsrWSaOSKeZ5QyvkeSm5ueSfN5nxqt/nJdek3H20v6qsNc2nN3ZWsUrySTQvKWZyT5L7m6N4kk4wefKr+1onYHa9LeAyOqL5zsFHiSAPvNfFQHFWINdt+i+XSoI5mlSVWYIwVSu4xBIxk+UvA8eHhQTVvrW1t3eoiXM7yLH5oOOfLJwBvNjtOTz76qKmOqvsN16Gh0ObcRWu/Z3RCxzNvIzY3QxAVkbPABgBgnhnOedWu2fQhvFpdOIGeJgY4H/wBNjy/5W4escqTdGOyHSld6dupnroB/s5CfJH8Dc18OI9VZyhJPVApNYYK31hJA7RzI0br5ysCCPYfxrXroLWbS02k05poRiaNTuEgB4nUb3Vtjmp+jiCK59BqoT1fsTVFxsns0+pXSW8bKhYElmyQoUZJwOZ7MeutnbfY59KuBC7rIGUOrKCMgkjiDnByD2nsqo03U5bWVZYHaORPNZeY7D6iCOGDwr01nW5r2Uy3MjSSEYyccAOQAGABxPADtNVUtX4FtRo0y+gT/AF+b5u3+OKlpTL6BP9fm+bt/jiqer4McclNtfspeTajdmO1ncNO5UiJ8EFiQQcYx66KNiootnY5ri/dBcyKFS2RlaQDzvK3SQpY7vPgAOeTihzaDbG7s9WuHinlxHcPiMu5QgMfIKk43SOHLh2UW9KGhx6nYxapaDiEBkA5snbvY/ajbIPq3u4Vm26UXhj/KFPq+pNdTyzPjeldnOOQ3jnA9Q5VqVKldBAc/BRP/ACZ7+61P9H1vVYOdzG9nezje3eOMerNA1W/87rv3r7069/e/+74Yxz3c43t3+HOKqKmOr2N16Gn0BaSHuLicjJiRUX1GQkk+OEx7TQf0j3xm1S7ZuyUoPUI8IP8ADmjn3P18A93EfOZUcesKXVvo3l+mgPpBtTFqd2rczMzex/LH3MKyj/lZT8QeqVKlbkErIqVBQB1RsL8mWXzaL8talTYX5Msvm0X5a1K8uWWdCwLb3QvnWXhN+MFJ+nB7oXzrLwm/GCk/Xf0fBGM8kp27OwH+asuATvRzt7N9+PhgUotG1p7Ny8axMxXd/pI0kA4g5AfgDw5+NEsfTBqKqFWSIKOAAhiAHsAo6kZSqgi0gKJrb0rSpbuVYoELyOcAD8T3KOZJ5UT/AAs3/wC9D9hF/lXpF0w6ivmyRDwhjGfoFVc+P5FsaXSPpMVneC3hUAQxRq5GfLfd3mc5PM7woWrd1jVpLuZ55iDJIcsQMDkBwHYMAVpVUVS3BkqVKlMQc2Gy6z6BLcJEDPDcElwPK6sKm8P+Ub297DQPV9s3txd6cCtvLhGOWjYBkJ4ccHkcAcQRW4+3ilt/+TtO6z97qWxnv3d/d+6s1qTZWwT9HV4dM0u9vJvJWbCW4P8AtXAcAqO0Zbn3K3dStFWeu7SXF84a4kL7owq4ARB3Kq4CjlVZTjGrb9ibJUqVKsRKZnQGub6c90BH0vH/AJGlxbXBjdXAUlGDAMAVODnBB4Eeo86LLXpWvoc9UYIweYSCFfwFZ9ROSpFLZlZt6uNTvAefXufpOR9xo26EtqArvYTYMcwLRhuW9jy08GXjjvB76E9T6Rbq6V1mED76lSxgi3hkYyGxkEdh7KHrO8eGRJIzuvGwZSOwg5B+mk4uUdLC6dl5t9sqdMvHi/2beXCT2oeQ8VOVPhntocot1TpPvbqNo52idXUqcwx5AYYJU4yp9YoTq43X2E69GKlSpVCLjZPaN9Ouo7hBndOGX99TwZfo4juIBpg9JegrqkSanp/9Ku6FnRR5a7vJio47yjyWHPG6eWTSmqx0XaC4sX37aV4m7d08G9TKchh4is5Qt6lkpP0V9Wuy+gPf3UcEak7zDfI/YTI3mJ7ABn24HbVtNt+ZjvXFjYzP2uYWVm9bdWwBNeo6UrqNClqltaKefveFVJ8S29k+vnTblWyFsaHSDZxQajcRQII442Cqq5wMIuefrzQ8K9Lm5aV2eRi7scszEksTzJJ5mvMVSVKgOqNhfkyy+bRflrUqbC/Jll82i/LWpXmSyzdYFt7oXzrLwm/GCk/Tg90L51l4TfjBSfrv6PgjGeTe0rR5LpisW5vAZw8kUecnHDrGGT6hVzddG99FgSxIhPLfnt1z4bzihkUyends3lvn0cH6Xf8AyqpN6kkJYBeXYK8WKSYpGY4lLOVmgfdA7SEcmh6rXTrqa0hkkQL1d0klu2e3HVM+ADkEbyYJ4cTW/wBHuzI1K/jhfPVjLyY7VXs9W8Sq+2i6TbA0dO2WuLiPrVVUhBx1srpFHnuDSEBj6lzW7a7A3M+fezW9wQMlYbiJmA790kHFffSFr5u72RV4QW7GKBF4Kiod3yQOA3iM/QOwVS6Nqr2lxFPH58TBhnODjmpxxwRkH1Gj7NWGxqOhUkEYIOCO4jmKstJ2bnulZ4k/o086V2WONPF5CFz6s5r22c0g6lfxw+b18hLEfsrxdyM9yg49lXfSnqwN17zhG5bWYEcca8F3gAXY97ZJGT3es5HLfSgr2VUWxM8mRA9vOw/YhuImfhzwuQW/u5qimhZGKuCrKcEMCCCOYIPEGsRyFSCpIIOQQSCCORBHEH10ydp7Uapo8WpED3zAequGAA60AhAxx+0MofBiOwUNuLVhVghoexd1fLvW0ayc8gSRBhjhkqzBgPXjFU00LIxVwVZSQwIwQQcEEd4NFfRzqj2kl3PFjfitHdcjIOHi4H1GiHbrSItVtRqtivlAYu4hzUgDLcO1RjJ7Vw3YaWtqVPA62AXQ9mZ74lbdUdgcbpkiVjwz5KuwLDHaAcVq6lpj20hjk3d4c910cD1ExkjPeM5FXfRs2NVtP7T/AMWFUlrZtcTrEnnyyBV8XbAz7TVW7EeukaBPeEiCMvujLNwCoO93YhVHiasIti5XO7FLaSSdkaXMJYnuXJAY+oE0R9Kcy2Qh0y28mGFA8uOc0jftP3nAB/veoYXtKLclYPY9r2xkgcxzI0brzVgQR7DXvpejyXTFYtzeGODSRJnJwAvWMN4+oUf20P8ALOiyvJ5V3p2d2Q+c8WN7dY/teTvYz2qD2nIFs/b9Zd26c9+aNfpdRQpWn+Ao+9e2cuLCQR3UZjdl3gMqcgkjOVJHMGq2mz0hSjVtO9+IB1tlcSRSgfuF8Kfo6pva1LjZvSffd1FCThGb+kP7qLlpG9iBjRGVxtja3N6XYK8SFZnjVInUMrPLCu8Cu8MBnBzjjjGaqdM0x7like5vAb3lyRxjsHAyMoJ48ufPupk9Jmre/NJsbjGA80m6ByVcyBF8Qqgew0qzRBuS3BqgmvOjm+gUNNEkankXnt1BwM8Mvx4d1DVM3pd/1PSf7D/wgqh6LdlV1G+CyjMMK9ZIP3sEBVPqJPH1A1MZ/XUwa3pFPZbKXEsQmKpFCeUs8iRI3/KXIL/3Qa3INgbmZWa36i4CjLCCeJ2UetchvurW2w2ia/u5JWPkAlYl7I4wcKqjkOGCccyTWroOtyWVwk8WN5M8DnDBgQVOOwg/hVfarFsV1ZFYFZFWI6o2F+TLL5tF+WtSpsL8mWXzaL8taleXLLOhYFt7oXzrLwm/GCk/Tg90L51l4TfjBSfrv6PgjGeTIpsdMmvSQXcCIISPe6n+kgt5Dks44GVGIHAcAcUtNJs4pWImnWBRjiUkfe48QBGDx8cUe9IOpadqs8cqXxi3IxGVa3nbOGYg5A/i+6iXkgWAS1raU3dtBG4USQvKfIijjUq4h3eEYA3so+eA4btE3QZdrHqTKxwZIWVfWQyPj6qt9FamzNrplpcRzzXxm6o76xrbTKGZeK5ZuwHBxihGDVJI5hOjFZQ/WBh2NnOfXx+mhrUnFBjc9doLQw3U8bc0lcH2M3H2860KM9c1S01ciaRxZ3hAEu8jtBMQAAwMYZ0bHDipHLnzrx0HS7K2mSa7vYpEiYOIrdJ3aQqcgEuiKoyOPHl3VSltuKj76J7oRatBv8N7fTj2FkYKPacD21o9ItoYtUu1btlZh4Phx9zVV6rqZmupZ1LKXlaRTyZd5yw5ciMiijVtobbWERrtve17GoUzBGaKcDlvhPKRufEAjn6gFTUtQ/VARTS0dhBstcl+HXykJ68tEnD6jH2Gg2HQLZDme/hKDst0nkkb1APGiqT3seHdXptZtf78WKCFOptLcYhizk9xdz2uePhk88kkl9qSBbH1sWuVv+73jL/iir52H2xfS7jfGWhfyZo/317xnhvDiR7RyNbuxNxZwxXJubrce4geAIIZX3N4qQ5KjBHkjgO+hS7iVHZUcSKDwcBlDevDcR7aKttMMDUGxqW2qWV5ZYeyuJAyFeURKsdw9ynszy4qeIGV9sferDqFrI/BVmQsewAsAT7M59lFHRd0gixLW9y39WkyVJyepfnnhk7rHnjkcHvpf0op7pgw66abRk1V2PKSONl8Au4fvU0CUaybVQalax2+olo5oBiG6Vd/K8PImUeURwHlLk8M4571SuzsAOX1C23O9Func+CGJePiw8acHpVMHuGnRZIINL1Sd+Cbm6M9pEb8PaXUe2gvYCDf1OzH/HQ/VO9/2ra2g2uR7VLGzVo7SM7zF8dZcPz333eAGeIUZ7O4AffR1eW1rdx3N1P1YhJwgjkZnyhAIKjAALdvHhU00pPkOEWfRbq6m7mtJ/8AQ36tGw/j8rdPiQWXxK1pDR30u3vml4Sl/eUXr3vLmceoxBQD/HQ/fBLaZWtrgS7pDq4SRN1g2RkOM5GAeGRRR0ibZR6vPbBW6uJIxvsythHfHWHAGWC4VeGe3FNp6tsP+g9G5tEmdmtOPdO/3tcUuTTL1HVrCXSILAXg6yF9/rDBcbpy0hIAC5H+k5+ql/p1pHKxEsywLjO8ySPk5HDEYJzxJ7uFOGH+wYw+lz/U9J/sP/CCvvoEu1F1cRHAaSIFfXutxH/UD7K8dutYsL+3tI4rzda1jKeXBPiTyUHDC8PM7e+gDSNWktJknhbdkjOVP4g94IyCO41EY6unpG3Ts17i3MTMjDDISpHcVOD94r4AzRjrlzZao5uBILK5fjLHIsjQu3a6PErMpPMhl/75+tl7eysLhLm6u0mMJDpFbJMxZhxXLSIigA4PiOdaatsE0BhFQV93Eu+7Mf2mJ+kk18CrEdUbC/Jll82i/LWpU2F+TLL5tF+WtSvLllnQsC290L51l4TfjBSfpwe6F86y8JvxgpP139HwRjPJKsdL2dubsMbeCWULzKKSAe7Pf6udV9NDRNmn1LSrTqmeBrSSRn8l/wCmUsHMsQUZkkUYUY7eGRwzU5aUJKxYyxFGKsCrKcEEEEEcwQeINfFEu02qxapqUspYW0chADOrtjdUKC4jBO82OOM49leG1Oy405+qa5ilmBG+kayeQCMglmAXPLyefGmpYsKKKsZqVkGqEFN/s9b6esYveve4kQSGKExoIVbO6Hd1YlzjzQox39/nrez1utlFeWkspR5TE0UoXejYLvecmAwxjsHMesUf6joVvtPCtzayrFexxhZY25HHYwHEDJOHGRjgRnkrtc0W5sXMFyjxnO8FJO43ZvrjyW7sjwrGMr97lNUVlXmzmyj3gkkLLDbQjMs753U9QA4u57FHeO8Zos00OkGH3jo+nWsfAS/0sv8AGwVWOe/ypB9A7quUqpL2JIDmbTVO6FvZB/vN+3jz6xGUfh6i/wBFe+pbHg2xu7KU3FupxICu7LAf+IoJGP4lOPZxoao/6Fb7d1BoGG9HcxOrqeTbo3hkeG8P7xpSuKtDW4AVtaVpUt3MkMCF5HOFUfeSTwAA4knkK9totMFrdzwDlFK6DwDHd+7FH/Rdb+9tO1G/A/pUjaOM/u4TfOPFmT6tOUqjaEluC2o6TZWTmKaWa5mXg4tzGkSHtXfkVmcjtwoFe0GhWN3b3EltLcRy28ZlMMwjcOoIB3XjC8sjmM8aEzX1HKy53SRkYOCRkHmDjmD3U9L5Cz5ox2G2StNUkEHXXEc24XPkRGM7pAIU7292jmO+g6j7oQ+VR/Yyf+FLqNqLaBZBfaGztoZGjt3ndo3ZHMqRqDukjK7jE8weeOFVNbWrf6xN/av/AI2rUqlgRvaLpbXdxFAnnSuF8MnifADJ9lW23+yw0y8MKFmiZVeNmIJZWHHioAPlBuXZis7M/wBXtru8PAqnveE/8SfIYj1rEHP94Ve7Qf1/QrS6HGSzY28p/h4BCT6v6P6xqHJ6vxgqthe1t6aIN4++TMExwMKozZyOYdlGMZ7e6tSsPyPhWhIdbZ7FWmmJETPcSPPGXjAjiCjAGN8lsgZYcge2gemT0zctO7ve3/t5/wC1LWs+m242ypZJWRWKyK0JOqNhfkyy+bRflrUqbC/Jll82i/LWpXlyyzoWBbe6F86y8JvxgpP04PdC+dZeE34wUn67+j4IxnkI+jzSI7vUreGbjGzEsD+1uqzhfAlQD6s1s7SbU3UWqyzK5jkgkaONR5saIxURheW4QOI5HJNDVjePBIksTFXjYMrDsI5GjDUekKG6IkudNt5LjABk35VV8ciyL53gSe6nJPVdWCwElzZW13CNcWFg0QJmtwp3JJlKhZM/7oMd5iM5A48d6lVd3TzSPJISzuxZie0k5J+miOx6RruK5M+UYFOrMJUCHq+yMIOCqOzHHnnOTnQ1TaCOVWWGztrcP5xQO7c84VpGO4M9iAd3LhRFOIN2UtZAqYqCtCSzv7OfTLpkLGOeEjyo2PDIDAqwwcEEUfahtIdV0CZ7wAz20qLHJgAuWKd37W6WBA4HANDOr7aRX7CS8s1aYAKZIZXi3wOW8pVxn1jH4Yq9X2ja4jSFESG3jJZIo94jePAu7MSzvjhk8hwAFZNOVWtyrop6aO2U38p6HZ3MflNaHq5wOaZVVJPqyqHwalcDVrs/tNPYOWgYAON10YBo5B+66ngRxPr4njxqpRumvQkyrpgdDNmFu5LuU7sFrExdzyBYYA+rvn6O+h6TWLNzvNYbrdqx3MixnwVlYqPUGrz1XauSeEW8aJBbKd4QxAgMf3nZiWkblxY9g4CiVyVAtjR1zUvfVzNPjHWyM+O4MxIHsGBTB6J7tbi1vtOZgHuEZos9pKbre0YRsd2e6ljXpbXLROrxsUdDlWUkFSORBHbRKNqgT3MTwsjMrgqykhlPNSDgg+sGtjS9KkuWZYgCVR5GycAKilmOfD7yKur3a+O7O9fWqSy8jNE7Qu+OW+FDIx9e6DX1HtolvDNDZ2scPXoY5JHd5ZWVgQVDHdCg57BRb4DYF6P+hD5VH9jJ/wCFANFOy23A00h4LSIzBSpkd5iWBOT5O9ujkOQ7KJpuLSBZKHWBi4mz/vX/AMbVp1a67rEd0xdbaOB2Zmco8pDluJ4SMQOOTw761tKvUhkDyQpOByR2cLnIIJ3CCfDkc1SwAXavrU+k21raW79W5j6+48lCS8xyqnfBwUjVR7auujjXpNUS70+7k3vfEJMRKou6y8D5gGTxVv7tBW1W1Q1GQyvbxxzMRvOjyneCrugbrMVHADkBy9dZ2U2tGmyCVLeKSZSd2R3lG6GG6QFVgvLPEg86ycLjjcd7lFNCUYqwwykhh3EHBHsNeb8j4VcbSa6t7KZeojhdyWk6tnIcnBzhyQp58uea1NMuo4mJlgWdSMbjPIgzw45jIPLIx661vYQf9M3m6d82/wDboB0bSZLyeOCIAvK26M8h2knHIAAk+oUUa30kC96sXFjbP1Q3U8q4XdHDh5DjI4DnXjp23qWwf3vYW0TujJ1gMxdQwwSpdmrOOqMaobpsEWGD3+vv9dQVjFZFaknVGwvyZZfNovy1qVNhfkyy+bRflrUry5ZZ0LAtvdC+dZeE34wUn6cHuhfOsvCb8YKT9d/R8EYzyb+k6ubZiRHBJnGRNDHKOHdvg7vsxTB6UbmPTrqGO1tbNUaESMGtoHySzjm6kgYUcsdtLAU4ek7S7W51G1jubmSBnhRRiIMnF5MEuXG7k8PNIHA57idKS/2CwD2taPb3mkDUYYUt5opOrmSPIjfLAZVTndPlKeHrHHgaX1HnSFdyWKjSkj6q3iPWbxbea5ySRIxwABnPkgcCMfsigOq6eAY1Nhpobqwv5ri0s2ktIy0ZFtCv7Dt5QQDe4qKC02ycH/VdPPqNnBj8M/fRf0WBDpmriQlUMXlFQGIHVzZIBIycdmRVJsppmnvewr188hL+SklsgVzg4Vj1rcCf4TWapOVj4KjbK+gnuRJaokcbRR5SNNxUfdHWADA5NkZ7e81Z7D6IjwXt5JGJvecYKRMCVZm3vKcDzkUDJHb7KDkPAeAoo2D23fSpmYL1kUgCyx/vAZwR2bwyefA5I9Y0knppErO5s6BttvXCLfpbyWrHdkU28I3FP7SdWgYFefDsoWvt3rZOr8zfbc5+bvHd58eWOdNa/wBhdP1pGn0iVYpgN5oDwXPcV5x+K5X8aVF5aPDI0cilXRirKeYI4EUoNPH/AAbsYnQ/1V5cG2ube2kRYiyloIt/IZBxcDebgx557KGJtsGDtu2tgBvHA95wHt72BP30R9BPyk39g/8Aijocay04yHN1dAE8f6qnDj/bcvZU7a3YejO1WsQXUNo0UUMUwWQXCwxCNc7w3DwGDlRngTjJ5UN1b7XQql/dqgCqs8oVQAAoDsAABwAA7Kqo4yxCqMknAHeTwA+mtI7ITGT0WaFbyRyC6A377ft7fIBxuIXkcZ5HJUAjtFLq7tWhkeNxh42KsO4qSD94ph63os9rdWghe33LBY1G9c2ylnB6yYlXcEbzlhxHICtLpk0YQ6h1yY6u6QSqRxBPBXwRwP7Lf3qzjL7fsprYDtN1I27bypE5IxiWKOVez9mQEA8OY4/TTH2+uYrS20+W3tbNWuouskzbQMCd2I4AdTujLnl6qVwpsbb2ttJZaOLqeSEe9lAKRCQYKQZLeWpUDhyB7e6nPyQlgq00y31XSrm6WCO3urM5YwjcjlXAbinIHGeXaB2HFLumJtwW0i3/AJOt0xBcASvcFt5rnlwGAAiggDdGeGOPlHK8jXJAPInBp9PF+gYaWez0On2CX17GJZJzi1t2JCEYz1suMErjBCg9q587hVLtzcg8Bbhf92LW23PDG5y9uaMengbk9pGvCNITugcvOA4exVpW0ofZamD2dBHtfqVtci2lt4ooXaM9fHEN1VcMRnHIAgBhjsPGivojMV7JLDdW1rIkMO+rG3iD+SQvlMBl8g8zk0sqZXQUAbu5B4D3scnuG+lHUVQYRyAGpaoblgzJDHgcBDFHGvfyQDJ9ZyaYPQ8kV7M8FzbW0iRw7ykwRb+QyjynAy3A/tZoQbSbEcr9j/8AaSfTxkpgdC1lbJdzGG5aV+pIKGBo8DfTyt4uwPHAx66XUa0OhxyK/VNWNywYxwx4HAQxRxDjx4hAN7xOTWkKwKyK2IOqNhfkyy+bRflrUqbC/Jll82i/LWpXlyyzoWBbe6F86y8JvxgpP04PdC+dZeE34wUn67+j4Ixnk9YIGcgIrMe5QSfupj9Olq/vyBt1t33uozg4yHkyM8s8R9NL6w1aa33uomli3uDdXI6b2M4zuEZ5nnVxp0up3qOsMl3JHjEn9LL1eDzDlmCYI7GNVJbpiXAX3EZ17RxIBvX2n+S2OLSx4+kkqM/8ytjzqV7oVOCCCOYIwR9NE9jstqcGXtlm/iNtMrH1Z6hyaHLud5HZpWZ3Y+UXJLE8vKLcSezjSgqtLA2Mno4sJG0nVgEcl48IN1ssQkmQvDieI5UADQrkHhb3H2Uv6a9W2rvDjN3dHHLM83D/AKqstKl1W5BeCW8ZF5ydfKqL4u7hQfbRTi2wyeGv7LtY21s8wZJ7gyMY24biLuBMjGQxJY8ezHDOa+tF2WN1Y3c6B2ktmjIVeIKNvb5IxkkAA8OwGprWiag69dciaZEGOs6zrwg7iys+6M9+Kp9P1OW3bfglkib95GZT/wBJ4imrayIuOj+KY6hA1vkFHDSMPNSMEdYXPIJu5Bzz8cV57dasl3qFzNFxjd/JP7wVVTe9u7n218Sa9fX5EDTTTb54R73Bzz4gYDHh219tsLfgZNpOB3lCB9Jo2Tth6CzoJtWN+77p3RA3HBxktHgZ5ZoHm0C53j/V5+Z/2Uvf/wAte+latfSbkFvPcnh5EaTSAcAWO6oYAcATwre1JtVtUD3D30Sk4BeWYZJzwGW48jSpqTY/R5z7JvDYPd3KyRs0qRwqw3S+Q7SMwYb2MAAHhxzW50aaQZLo3DIzRWaNO2ASGZASijA4ktg4/hNUb6hd3zJE0s9wxPkI8jvxweQckZxmt27XUdPRFkN3bRkncUvKi55tugHAPHJod1VgUlzKzuzSZ32Ys2eZLHJ+80zL6xk1HZ2GQxuZbFyo8lstHwHDhxAUpy/cNLae6kuJN6R3kkYgbzszMx4AZZjk9g50TXkWsxKZZWv1VBku0s2AB/Fv8fZRJYBAokRJwASe4Ak/dTM6VbF1sdJG439Hb7reSfJISDge48DwPcaXlrrE8MjSRTSpI+d50kdWbJyd5lIJyeJyedblvtFfSMEjubtmfgFWacls9mA2T4U5Jtp8CTDjZ4fy5pL2bcbuxG/bk83TkF/8PszSylhZCVdWUjmGBBHiDxFEdjsjqMLgxK0MuMACeKOTHdu9YH7BwxVbtDZXccub5ZxKw5zb5ZgOHBmzvAcuBOKUaTdMbDnVZ/5wadCYiGv7IEPF+3MmAC6D9o+SrYHbvDtGVq0LBt0qQ2cbpB3s92OefVX3ahy6iPO+WAXdODknAwew5o1Vdfxw9/8Aj5RP1uf30L6bBkpto9ljY29o0odZ7gSO6NgbihlEfDGQxBJOfDhg0WdBdoxubk7rbptyu9g4yWXAzy7DS/1hZ1mYXRk64Y3usYs3EAjJJJ5EGt7StSv592G2mum3V8mNJpcKq8PJXewABjgKJJuNWCdMpXhZODKVI5gggj2Gmb0CwN78nbdO71BGcHGS6YGe/gaFtT2a1SXy7mG7fcHnTF23QMnAMh4DmcVVQ7SXSIqJc3CoowqiaUKo7gA2APCiS1xpAtmaUsDId11KkcwwIP318Ctq/wBVmuCDPNLKVGAZHdyo7hvk4FaorQk6o2F+TLL5tF+WtSpsL8mWXzaL8taleXLLOhYFt7oXzrLwm/GCk/Tg90L51l4TfjBSfrv6PgjGeS92J2bOo3sVvkhWJaQjmEXi2PWeCj1kVYdIuu9bctbQgR2lqxiiiXguU4M5H7TFs8Txx4km36C7hU1IhubwOq+IaNiPqq30UGbRQGO7uEbzlmkB+u1PMw9E2e1p7G5jni86NgSAcb4z5SHHYwyK07qfrJHfGN9mbHdvEnH3151itK9khR0c7JjU71Ynz1SAyS44ZUEDdB7N4kDwzXjtvtIb24ZU8m2hJSCJeCIqnAIUcN5sZJ9eOyi/oDnUXVwh4M8IK9/ktxx9ZTSymhKMVYYZSVI7iDg/eKzW83for0beh63LYzLNbsVdT7HHarDtU8iDRd0nbPRItvf2qhIL1QxQco3IDYHcCCeHYVPfQGKaW2bdXs5p0b+e7KyjtxuSnP0Ov00S2kmgWBW0z+kt/wD0fSB3xg/REn+dLCmX0mN/6Vo4/wCFn6I4v86J+UQWGLOi/pFkLGwz2afB/wDsNCNEu3TeVaA8xY2+fqk/gRVPKF6BqnXaalBfww6Td4UyWkElvL2hzHy4/tDHD94Fl7spSiXbbKS2hBIPvK2IIOCCE4EEcjwzUzjqaQ06KjW9Fksp3gnXDxnB7mHYw71I4irvW5s6Rpy90lz/AIo/8zRYhXaaywd0anaLwPAe+E//AKfqsewNQfrsbJp1ijAqVkugVIwVIeIEEHkRypKV0nkKBmmVfW38h6VC0fk3t+MtJ+1FHgMUQ81OGQEjjkt3DC1NNXptYSRadMn+jaJsEcvKELD7qc8pAsMVRGeJq31faOS6gtopck2yuocsSWVmBUHP7oG6OJ4Y7qqKlaUSSmbs9Mf5sX3qmA9jG3zSyplbPf8Awzf/ANuv+K3rPqYX7RURa1msVkVoSMnpVlLWOkZ7bbePjuQcaWtMjpRH9Q0f5qPy4KW9Z9LxKlklZFYrIrQk6o2F+TLL5tF+WtSpsL8mWXzaL8taleXLLOhYFt7oXzrLwm/GCk/Tg90L51l4TfjBSfrv6PgjGeTa0vUpLWZJoW3ZI2DKfWO/vBGQR2gmi7aKa11h/fMUsdrdMB10MxKxyMBjfjlxujIA4Pj/ADB6zVuNuxWFeibLQxzI99d2scKMGZUmSZ5ADndCw73A4xk9nfVFrt2s1zPJGMI8rsgAxhSxKjHZwxwrRrFCW9gWGg65JY3Ec8JAeM548mB4FT6iMiiTaCC11OQ3NrNHbyy+VLb3DCMBz5zRyHyGDHjglTnJ7cALrNDjvYWEdls1BEwa+uoFiHExwSLNLJ/Coiyq55bzMMV8babXtqUytu9XDEu5DEOUa8P+o4GfADsofrFGne2FmaP4tZt9U02GzuJltrm0OIZJM9VIuMbrMAdw4wMn90HjkgL+s0SjYJhRFsfDEQ13fWgiHMQS9dK47kVBwJ5ZYjFVe02te/Ll5Qu4hwsafuIgCoviFAz681V1ihL2wPeythK6oXSMMfPkJCr62KgnHgDRX0gJA/USW91BN1VvFAyqX38xqQWAKgbnLtz6qDqlNrewNzRtXks50nhbdkjOQew94PepGQR3UZdKG08GoxWUsG6rESGWMY3o3JjzvY78cG7QM0AVmk4ptML9Eo00bauG4sf5P1Assanet51UsYG48GUcWTiRw44JHcQFVmm42CZfnY9ifJurFk/f99RKParkSDw3c1sbUC1htba3tpUnlRpHnkRWClm3AqqzAFlABH38M0MZqUqftgfUMe8wXIXJAyxwBntJ7AKZ2kyWsWjXNk99a9dO++pDSlBgxEAnq8/sHkDzpXVmiUdQJ0e99a9U5QPHJjHlRklTkA8CQDwzjlzBr606y6590yRRcM70rMq8OzKqxz7K1qlUIaW2rWl9a2MMN/aq1pHuNvmUBvJjXK4Qn9g8wKp9mNBsra5Sa51C1kSE74jj60mRl4qDvoABvYPbnGO2gWpWahSqyrPueYyMztzclj4k5P3mvgVisitCTqjYX5Msvm0X5a1KmwvyZZfNovy1qV5css6FgW3uhPOsvCb8YKUGK6x1jZu2vd33zDHLuZ3d8Z3d7GceOB9FV3wcad6HB9Sujp9ZRjRDhbOX8VMV1B8HGnehwfUqfBxp3ocH1KvuY8C0M5fxUxXUHwcad6HB9Sp8HGnehwfUo7mPAaGcv4qYrqD4ONO9Dg+pU+DjTvQ4PqUdzHgNDOX8VMV1B8HGnehwfUqfBxp3ocH1KO5jwGhnL+KmK6g+DjTvQ4PqVPg4070OD6lHcx4DQzl/FTFdQfBxp3ocH1Knwcad6HB9SjuY8BoZy/ipiuoPg4070OD6lT4ONO9Dg+pR3MeA0M5fxUxXUHwcad6HB9Sp8HGnehwfUo7mPAaGcv4qYrqD4ONO9Dg+pU+DjTvQ4PqUdzHgNDOX8VMV1B8HGnehwfUqfBxp3ocH1KO5jwGhnL+KmK6g+DjTvQ4PqVPg4070OD6lHcx4DQzl/FTFdQfBxp3ocH1Knwcad6HB9SjuY8BoZy/ipiuoPg4070OD6lT4ONO9Dg+pR3MeA0M5fxUArqD4ONO9Dg+pU+DjTvQ4PqUdzHgNDNjYX5Nsvm0X5a1Kt7W1WJFjjUKiKFVRyUAYAHqAqVxt2zU//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data:image/jpeg;base64,/9j/4AAQSkZJRgABAQAAAQABAAD/2wCEAAkGBhQSEBMUEhIUFRQUFRoVFRUYFR8WHBYZFRUVFBQgFxYXJyghFxwjGRkYIS8gIycpLy0sGx4xNTAqNSYrLCkBCQoKDgwOGg8PGjAkHiU1KjUyMiwsMTYyLDU1LSksLDA2KzUvMC8vNCwuKisxLDUxKS81LDAqKSo0LC8qLDQuKv/AABEIAFQBJAMBIgACEQEDEQH/xAAbAAEAAwADAQAAAAAAAAAAAAAABAUGAgMHAf/EAEAQAAIBAwIEAgcGAwYGAwAAAAECAwAEERIhBQYTMUFhFSIyUVST0QcUI3GBkTNCoSQlUmJys0ODkqKx8BY1U//EABkBAQEBAQEBAAAAAAAAAAAAAAACAwEEBf/EACsRAAICAQIEBAcBAQAAAAAAAAABAhEDEiETMUFRBJHB8CIycaGx0eGB8f/aAAwDAQACEQMRAD8A9xrhMxCkqNRAJC5xk42GfDNQOYY52tpBasFmI9Qn8xnGdgcZxUbhV1Jb2SvfyL1EUmRv19Ube02MDbuatQtX9upDlTr7lpYzM8aNInTcgFk1BtJ8RqHeu+sTeczXEg1r/Z4c6QAoknz4B42wIsjJ7HA3OBU6y4NeFNfpBssMqpjSRMHcZYAavzGPKtHhrdtLzIWW9kmz5zzzobBYtMXUMhPc6QAuM7gdzmtBw2960McoUr1EV9J7jUAcGs/ZcbLsIL+CMNr0K+NcTuNwPW9hiCCAe4Ox8Ku+L3rwws8cLTMMYjUgE5ONs+6k4pJQrfvfM5GTbcr27VyJ1K4o2QCRjbt7q5VgbilKUApSlAKUpQClKUApSlAKUpQClKUApSlAKUpQClKUApSlAKUpQClKUApSlAKUpQFVxCSK2aS6lldV0qjAsSgw2xCDsST3qq4ijXl9HGj4ht0WZzjOXkz0sA7ZCgkEjbOfdWnliDAhgCD3BGR+xrKpK0HE7psEq8cLMo76AGTWo8dLDcDwbyr0Yndvql+l+zDIqpdL/bPrctpNLLIu7xERxu5L6mA1Sa8ndTq07dsEiuFraRowZQ8MbNokVXK/d5RtjHs9NtvDGSD2bbrn6dzZ9JZZdbyNJ/Z92P4rEZPYAjHcjwrhxVPXHVw4ZVjmt1bOVxpje4l7ZBO/YYP82K2VvZv3797mTrml79+9iHxaXW8glZpLd0X8QAI0kil1iPmqtvrAHsg9gTWr5Wv3ltl6v8WMtFL5vGxRjnzxn9areXbUtNM1wVd4FWDO2lRp1tp9wKlck7nB7DauzkkKlrK4P4TTzSIxP/DDkA592F/apytONdqO47Ur72aWoXFJplUGCNJGzurPo2x4HByc+/FcuGcUiuIxJC4dCSAw94OD3qXXl+V7o9XzLZmB4H9otxdzNFFaJrUEtqmwBpIU/wAvvqwvueJLRlF7amNHOBLG4lXPnsCKyv2bD+9rr8pf90VqvtSRTw2TPcMhX89QG36Zr35IY1mWPTs679TwQnkeJz1bq+xdXvEpDEstokc6sNW8mjIxkaTg5J88VlOB/aRPdzdKGzXWASdU2AoGxydPv2qZ9k7MeHDVnAkcJ/pyO3lnNZr7KV/vC68kb/eFcjihFZE1ekp5JScGnWo9VhJ0jUAGwNQByAcb4PiM1zpWO+0Pmt7ZI4YDiec4Df4FyFyPMk4H6148cHklpR65zWOOpmte4UEAsoJ7AkAn8hXZVBYcmW6xBZYlmcj8SSQa2dv5jqO4393as/w3jD2PE/uMjs9vLgwFjkx6vZXUdyuQV38qtYlO9D3RDyONalzNNzFzKtqI1CmSaVtMUSnBY+ZPsqM96jSXvEEXW0FvIAMmKN214/ylhpY+W2ayPPHFDbcZtppATGiL+xLq+PMZzXo3DuJxToHhkV1PiDn9x4HyNaShw4RlV37oiM9c5Ruq92QeWuZEvUeSNWVVfQNWxOFUnI8NyR+lXFVvB+DC3acqRpmlMoXGNJZVDDz9YE/rVlXnnp1fDyNoatPxcyk4pxuVLlYIIUkZojKS0nTAAYLgbHJya6rbm0ObcdIhpZpIHUsMxvErFu3tdv61F4rYPLxOMLJJEPurZdAN/wAVdssCPP31x4vwtbUWbormKCdnlO7tiVHVnbG7esQT+dbqMKS6v+/wxcp230/5/S7l4ti7jt9PtxPJqz20Mq4x+tU9nzhIUilktwsEsoiVll1MpZzGpZCBsW9xNcrK6W54is0OWiigZDJpIBeR1IC6sZwFyce+srwuNOjb9EytepNkRHWyAGVg5ZW9RBoJOoYI8KuGKNbrfb18uhMskr2e2/p59T0C24trupoNOOkkbas9+pr2x4Y018bjGLswFcAQdYvnth9GMf1zVI3F4rfiV0ZmKh4oAp0M2dPU1bqD2yK5XMXXvm0E6ZeHsqvggevJt37d+3es+Gr3W1eiL4jrZ736kqDj9xOOpbWytCT6ryS9MyAHGVUKcKfAnGa0FZXgfM0UFvHBcaoZokWNkKMclBpBQqCGBxkYrVVnljTqqX5Lxu1zv0IHAeK/eYFl06clhjOfYdk7/pVfPzUVtriYRZMEzQhdWNRDqgOcbe1VfyZx6GOCOB3Ky9RxpMb92lcjfGOxHjUG+iPo3iAIbe8c9jnHWjJIxv28RWyxJTaa2teVmTyvQmnvT/BpeH8bkNx93niEchj6qlX6isobSd8AqQT4iq6LnGXQJ3tgLcymLWsup1/FMIZkIG2r3HO9dHAAn34m0MkkLRHru+pgGUjpBJJPWPdsqDjsaqYOGMlrDcEyusd2zPA2Smk3DpqEeMgrkODv2zVLHC9129fI5rlWz7+hq+aOZhZqh6ZkLMcqDjTGg1Sv56Rjbzrv47xowRRvGgkaWWOJAW0jMpwpLYO36VSXdjLd31wUZUjhi+7evEXD9UB5tO48NK5qvdXfh9tA+sSQXsVu7KCDiOTSrqfNNJzUxxxqPfr/AKdeSW/2L7/5LMOvG9t/aIYhMI1k1LKhJHqPgEHKkYI74qQOZldrVYF6huR1O+NEQGWZv1IUDxJ8qhcAtDBfXMTF5C8ccqTP6zlcsjIX7EKwyB/mr5yhw5Y574hSMXGhM5wE0iTCZ7Lrdzt4muSjDd12+5UXPbc1FKUrynoIN/YyPJCyTtGsbFnQAESgjGCT2qt5q4G0oSaFEeeHOlHGVkVvaQ/+QfAjzrQVFuLItJG4kdRHqygPqvqGPXHjjwrSE2mn2IlBNNGN5dgjmkljW4eF8lulEvQb1vaDocnUrZH5YwSDVteWbwxmCN42MgIEfR3IOxZ2VhhR3LEf1q14ny/BcEGWJWYdn9lh+Trgj96r4+Q7QEkrI2r2g0zsG92oE+t+tbcWLdtvyRjw5JUkvNmXtLWS4/AilMhePRcyDZI2DsGLFf4rkE6VJ9xO1bewsWjJi0x/dkjVIhuW2BD687EYx/WoHLHMttO8sFshTobY0BVIyVyuPMeODWhrmacr0tUdwwjWpOzos7JIkCRIqIOyqMDfc7Cu+lK8zdno5HjvJBm9KXXQEZb8XIkLAY6o7Fc71seL8p3N8UW7njjhU6ulCCSx83fyz4Vl/s2b+9rnzEv+6K9Zr6PisjhkuPOkeDw2NTx78rZHsLBIIkiiXSiDCj/3ua8w+yn/AOwu/wDQ3+8K9Xryb7KZB6RuvNHx80Gs8FvFkf0LzbZMa+p6zXlv2mxFOJWcrewdAz7ikuW/oQa9SrKXdnHxMXcMmNEMoSJ1HrI4jBcg+O5xis/DT0T1Pl1/Bp4iOuOlczVCvLeeozJxu0RPaHSz5YkLn/t3rY2TX8MYjaKGcqNKy9Ux5A2BdCpOffgmuPAuUzHcSXdy4kuZNsqMJGvbCZ3O22TVYmsLcm+jonKnlSil9STzTypFfRBJMqy5KSDupPf8wfEV5XxHli+4W/WjY6Af4sZ2/wCYp7D88jzr1fhfG+pdXUDEaoWQoOxKOgP64bP7irWWIMpVgCCMEHcEHYgiu4/ETw/C912GTBDN8S2fczXIvOIvoTqAWaPAcDsQezL5HHbwNaivLfs2senxS8WP+FGHTP8AzBoH9D+1epVHiYRhkqPIrw85Sx3LmK+MwAJJwBuTVNxDi8puPu9siFxGJHaQkKqklVGF3LEg/kBWf5g4tLc20S9ONW++LbzxuxKl1YEDKj1o22J8vCohhcmi5ZVGzbxSBgCpBB7EHIP5EVzrosoNEaLpRMAZVBhQfHSNts1keHQRw3P9ticXDTsYrkklJNTExqrA4T1cDQQBt41MYKVnZT00bWlZWysFvprl7jLpFMYYotRCKEA1MVHtMSe57DGK7L+1WG64dHGCqBpsLkn/AIWfHvvVcNXV7/yznEdXW39o0tfawVlbxPdXfVtp5mF0Qrrkqo0x4B9YYwd+3jXdxq4ki4jLPGWZYIIjLENw8TtKJCB/iXCsPyI8argb1fT9fsnjbXRt6ViLzjbRrxKaFs56HSbuB1Y1CsB7vWzV7Y8o28ZRyrPKpB6zuxdmHck5/p2qZY1FXJ+6T9SlkcnSXu2vQua+1guFW8T3FwZLaaVxeOBKuSqgFcZOoYA79q3gqckNDo7Cerc+0pSszQUpSgFKUoBSlKAUpSgI9tw+ONnZI0VnOXKqAWPmR3qRSldbvmEqFQuKWksigRTdE+LBA5IxjbV29+am1HvLd3A0SGPB3IUHP/VROnZxq1RjeFfZibabrQ3kiyb7mNTnV3yD3ra2sbKih31sBu2nTk/6R2qF6Om+Kf5afSno6b4p/lp9KvJllk+YiGOMPlOfF7KWVdMU5h7hiEDkgjG2r2fzrIcN+yvoSCWK9lRx2YIvj3zk7g1rPR03xT/LT6U9HTfFP8tPpXYZpwVRf2RyWKE3ckQLjgF06lTxGRc+Kwop/cdq7uVOWBYxPGJGk1uXLMMHJAHh+VSfR03xT/LT6U9HTfFP8tPpXHlk1p6fRHVjinq6/UsqVVvZSrjN2wycDKIMk9gNu9cvR03xT/LT6VmaFbfcnarh7qKZorgkaXAyoUKFKuh2dTjPhXOWz4g66DPbRg7GSONy+P8AKGOkGp/o6b4p/lp9Kejpvin+Wn0rXiy67/4Z8KPQ48v8uxWcXTiB3Op3Y5Z297GrSq30dN8U/wAtPpT0dN8U/wAtPpWcpOTtlpKKpHTxDgrmcTwSiOTR03DJrV1B1LkZBBBJwQfKo68pgRRp1SWW5W6kkK7yOG1NsPZB7D3AVO9HTfFP8tPpT0dN8U/y0+lWskkqI4cWWVUE3AJ5WQT3KvEkiyaViCMxRtSBmydgQOwGcVN9HTfFP8tPpT0dN8U/y0+lTGTjyKlFS5kW44BIszy2s4iMuDKjR9RGYDAYDIKtjvg74Fdp4K7SW0ksoZ4C5JCaQ/UXT2z6uP1rt9HTfFP8tPpT0dN8U/y0+lVxJe/I5w4kCPl+4jkmaG6RFmlMpVoNZBIUH1tQ8APCrGLhOLmSctnqRJGVx20FznPjnV2rj6Om+Kf5afSno6b4p/lp9K48kmFCKK/h/JcUaXURYtFcEeodumoGAqt7ge3u2rvsOF3UZRTdq8ake1D+IyjwZw2M/wCbFSfR03xT/LT6U9HTfFP8tPpXXlk+ZxY4rkQLfl+4ieUxXSqkszSlTBqIL4yNWoe73VoRVYeGzfFP8tPpX30dN8U/y0+lTKblzKjFR5FlSq30dN8U/wAtPpT0dN8U/wAtPpUlFlSq30dN8U/y0+lco7CUEE3LkA5I0IM+WwoCwpSlAKUpQClKUApSlAKreL8VMDQeqCkkoiZs406wdB8/WwP1qyqv49w0z27xqQGOGRj2DowZD+4FAV8fNq9W6VlwsCM6vn+II9pcf6WwP1pZ8ytqAnjEebUXOQSe38Rd/wDCMfvUS75NZobdA4DKWE7f/osrB5gPzYDFTuZOXTcmLQwTSSj5HtRPjqKMeJ0igI1rzcz28b9LErzrB0ifZLHVknyj9avtzzYyQTv0gZYp2gEYJ9Yj1lOceMfrV3Dls/f+vqHSA1iPx6ugRavdjQK+ty2Tf9fUOlgOU8TKEaIN7saD+9Ad8HHupPDHGoKvB12bPsqSBGMe8kn9qj3XHJzdSW8EKMURH1u5VQGzkEAE5yNsedR+F8uTW0dx03jMrYSAsDpSJCTGrflqb+lRR94HErgw9IuLeHWr5UHOrdWGSMHOxG4NAfOJcXNxFBrTRJFfxRyJnVhgSdj4gggirKTjk8jyi1hjdIGKMzuVLuoBZUABxjOMnxroXlaTQpZ0MrXa3UpwQvq/yoO+wwBmu30TcwvN92aExzuZPxNQMTsPWI0+2MjONqA6pecNa23RVAbhWYGZtCqUwGTIBy+dseVXd1xDo27SzYGhNThTncDJCk4zvsKpZ+XZEtUto0gmQKQxmyDrYklgFB8STjv512jgEphFtJIrQfdukzYPU6nbUPDTjG3lQHAcxTxiKS4gRIZWVcq5Z4zJ7GsEAHwBx2zXKPmWQy3GYlWG2ZhLIW3IVAw0Ljc+/PlXWeCXUyxRXDQ9KJlZmTVql6ZBQEHZBkAnvUq34Dhb1ZWGi5kZtv5VaNUOc+OxNAQZuZ7lI45nt0EczxqoEhLoJGAUyDGOx8OxxWqrz6/llaK2g+8W8w60PT6WS8ixsDlxnCAKMkjx91eg0ApSlAKUpQClKUApSlAKUpQClKUApSlAKUpQClKUApSlAKUpQClKUApSlAKUpQCuAiGotgajsTjcgdsmlKA50pSgFKUoBSlKAjwcOiRiyRorHuVQAn8yBvUilKAUpSgFKUoBSlKAUpSgFKUoBSlKAUpSgFKUoD//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5" descr="data:image/jpeg;base64,/9j/4AAQSkZJRgABAQAAAQABAAD/2wCEAAkGBhMSERUSEhQVFRUVGRQXGRUXFRYXGBcbGxUWGhcXFxgXGyYeGhkjGRoXHy8gJScpLCwsGB4xNTAqNSYrLCkBCQoKDgwOGg8PGjIkHyQwMjA2KSwsLywqLCksKiksNCkvLCwsLCw0KiwsLCwsLCwsLCwsLC8sLCwsKS8sLCwpLP/AABEIAGoB2gMBIgACEQEDEQH/xAAcAAACAgMBAQAAAAAAAAAAAAAABwYIAQQFAwL/xABLEAABAwIBBwULCAkDBQEAAAABAAIDBBEhBQYHEjFBURMiYXGBIzJCUnJzkaGxssEUJTM1YoKz0SQ0U2OSk6LC0oOjwxVDRFThJv/EABsBAAICAwEAAAAAAAAAAAAAAAQFAwYAAgcB/8QAPxEAAQMCAgUJBgMGBwAAAAAAAQACAwQRBSESMUFRcQYTIjI0YYGxwTNykaHR8FKC4RRCYrLC8RUWIyRDRFP/2gAMAwEAAhEDEQA/AHihCFixCELTynliGmaHzyNjaTYFxtc8ANpXhNta2a0uNmi5W4hYY8EAg3BxBG8LK9WqEIWpUZWgjwkmjZ5UjW+0rF6Gl2QC20LUp8rQyYMmjf5L2u9hW2sWFpbkQhCELF4hCELFiEIQsWIQtOvyvBALzSxx+W9rb9VziuLPpIycw2NS0+SyR49LWELUvaNZU8dPNJmxhPAEqTIUZg0kZOebCpaPKZIwelzQF2qDLEE/0M0cltuo9rrdYBwWB7TqKySmmjzewjiCFuIQhbKBCEIWLELk5zZxR0UDppMTsYy+L3bmj4ncLrOcWcsNFEZJncdVg7554NHx2BIrOTOSWtmMspwFwxg71jeA4nid/oAgmmDBYa06wrC3VjtN2TBt39w+8lLtFmVJZ8pzySPJdJC9zsTa4li1bDg0EgcAU3EodDEf6VO7eIgPS8fkE3l5T9Re46GirLWi1gPJCEIRCSIQhCxYhCELFiEIQsWIQhCxYhCELFiEIQsWIQhCxYhCwStHJmXqeoLxBKyQstrapva97dYwOI4Ly4Wwa4gkDILfQhYc4AXJsBvK9Wqyhcp2ddGHapqqfW2W5aPbw2rpxyBwBaQQdhBuD1FeAg6lu6NzesCF9IQherRCELwq66OJutK9jG8XuDR6SVi9AJNgvdCjtTpDyfH31Sw+QHye40rzg0kZOebCpAP2mSsHpewBac4zeET+xVJF+bdb3T9FJkLWocpxTDWhkZIOLHNd7CtlboYgtNihCELF4hC5GXc7KWjwnlDXEXDBdzyMbHVGNrg4nDBLXOTS3NMCylaYGHwzYynqtzWb+J6QonytZrTGkwyoquo2w3nIfr4KdZ3Z+wUI1fpJiMImnZwLz4I9Z3BJXLmXJquQyzv1nY2GxrR4rBuHrO+60nOJJJJJJJJJuSTtJJ2lfJCXyyuk4K84fhcVELjN2/6bgrHZsn9CpvMQ/htXLzuz8goRqnukxFxE0jDg558FvpJ3DbaKzaTmRUNPDSAvqDFFGeabRuDGtOBHPdfYBhv6D4ZE0UTVF5q6VzC+7ixpDpTfe97rgHosezYjDISNGPMqqsoI43matOi25s3952e7Xb771FcuZ8VlUTrylrD/ANuMljAOBti77xK4GqOCeLdFWTwLcm89Jlkv6jZczKuhyncCaeSSJ24O57Pg4dd+xDup5Dmc07p8boI+gwFo4ZfIkpQ6o4KQZBz4q6QjUkL2DbFIS5pHAXxb2Edq5uWcjS0sphnbquGPEOG5zTvaf/hsVpKAEtOWSePZFUs6QDmnxVgs087oq+LXZzXttrxE3LD172nc72HBd1Vwzfy2+kqGTsvzTzm379h75p6x6CAdysXBOHta9pu1wDgeIIuD6Exhl0xnrVBxfDhRyAs6rtXd3L0QhcjOjONlFTumfidjGXsXuOxvQN5O4AqYkAXKUxxukcGMFyV95wZyQUUfKTutt1WDF7zwa3f17BvKU2cGk6rqSWQkwRnANZjI6+Au/bfobbtUZyvleWqmdNM7We70NG5rRuaOHabkkqd6I81w97qyQXEZ1IgfGtzn9gIAPEu3hAmR0rtFuQVyZh9PhsBnnGk4fC+4fXxWMgaIpJRytZI6Mux1G2dJjve91wD0WPXuUjdohoS23dgfG5THrxFvUpshEtgYBqVflxerkdfTI7hkPvikdnvo/fQ2lY4yQOIGsRzmE7A+2BB3OwxwtsvEo3lrg5pLXDEOBII6QRiFYXPKnD6CqaRfuMrgOlrS5p7CAVXgFBTxhjslbsFrX1cB53Mg2vvCaWjvSI98jaSqdrF2Ecp74ncx53k7jtvgb3TOVYopnMcHtNnNIcDwINwfSFZqJ+s0HiAfSETTPLgQdir+P0UdPI2SMWDr5d4t9V9qI54aRIaMGOO0s/iA81nTIRs8nb1bVI8q0RmhfEJHRl4I12d83pCgJ0KxWwqZL+Q0/FSyF+pgS6gbSaWlVONhsAOfEjYlplbK0tTK6aZxe92/cBua0bmjgtRb2XckOpaiSneQ50ZAuNhBAc023XaRgtFKze+a6RFoaDTH1bZW3LqZu5yzUUhlh1bubqkPBLSLg7ARiCNt+KkDtL9cf2A6o3fF63NEeQoZ31D54mSagia0PaHNGtrl3NOF+a3FM6LNylb3tNA3qhjHsaioo3ltw6yrOJV1HHUOZJDpOFs8t10n36V687JIx1Rt+N1rO0l5RP8A5Poih/wTt/6LT/sIv5bPyXnNm5SvwdTQO64mH2hSczJ+NAtxaiH/AFh8j6JJu0h5RP8A5Lv4Ix7GLyfn1XnbVS9haPYF19KWbkNLURmBoY2VriWDvQ5pAJaN1wRh0KFoV5e02J+as1LHSVETZWRtAP8ACFPNHud1W+viilmfIyTlAWvOtsjc4EX2G7U40hNG/wBaU3XL+DIn2jKYktN96qfKCJkdS0MAHRGrLaUKL53ZQylG9nyGCORmrdznWLg6+zVL24Wtjj2WxlCFO4XFrpLDIIn6RaHdx1eiUlfn3liIEyU/JgYlxp36o+9cj1rlnSvXnw4x1Rj4lO9IzShkpkFe4RgNEjGS6oFgCS5rrAcS2/WShJWvYLhxVowualq5OafA0G17hfEmk/KJ2TtHVFH8WldTNDSHXSVsMc0okZI4MLTHG3bsILGg3BUCXdzFZfKNMP3l/Q0n4Idsj9IZlPKqhpmwPIjb1TsG5WCQhfE87WNL3uDWtBJc4gAAbSScAE1XNRmvta9flCOCMySvaxjdrnGw6uk9ChecOlqniBbTDl3+Ni2MdZOLuzDpSty3nDUVb9eeQutezdjG9DWjAcL7eJKGkqGt1Zp/Q4HPOdKTot79Z4D6/NSfPjSQ6rDoKe7INjnHB8o6fFZ0bTv4Ld0LfT1Hm2e8UulLNHudUVDJO+UOOtGA0NF7uDu96L327MChWSXkDnFWWroWx0L4Kdu7iTcJsZ152RUEWvJznuuGRg855+DRhd27pJAKTzizsqK1xMzzqX5sTcGN4Ybz0m5XQnyZlDKsjqtsJeCS1p1msY0C9mM13C4BuLjfe+9cLKeSZqd/JzxujdwcNvS0jBw6QSvZZHP4KLCqGnpsiQ6XbmCR3Ad29adlIczs75KGUEEmFxHKR3wtvc0bnDbhttZR9YdsUAJabhOpoWTMMcguCrPseCARiDiCtLLGW4aWMyzvDG7Bfa4+K0bXHoC5dTlpuTsnxOqDd7IomavhPkDALDtBJO4XSUy/nBNWSmWZ1z4LR3rB4rR8dpTGWbQHeqDh2Euq3kk2YDr38FKs4tLU8pLaYcgzxjYyH2tb2XPStLN/MCryhaeV5YxwFpZS573ji1pNyOkkDHC62NGmZjauQzztvDEQA07JH7bHi1osSN9wOITnAUUcZl6TzkmddXRYcf2ejaA7a7X4d545DduhFHohomDnmWU8S/VHYGAfFFdohonjuZliPEP1h2h4PqIU4QiOZZuSH/E6vS0ucPxy+GpIHOTNSpybK12sdU95PGS3HgbG7HW3Xx3E2NpFmrpZkjIjre6MwHKtHPbjteBg5vUL4eEmXnDkhtTTSwv2PabHxXDFrh0g2KrgChJAYXdEq1UMkeLQFtQ27m7dueojdw1KzlPUNka17HBzXAEOBuCDsIIXokzowzvNPMKWV3cZTZt/+3IThbg1xwI42PG7mRkcgeLqqYhQuo5ebdmNh3hcnLGalLVHWnha91tXWxa62OGs0g7z6UudIWjuKlh+U0xc1jS0PjcS4AOIAc1xx2kAg327rYtxR7SBCHZNqQfE1v4XBw9YWssbS0m2amw6umhnY0OOjcC18rE7kgUIQla6Smbohzaa7WrZBcglkVxssOe8dOOqOFnJpKPaP6QR5OpgN7NfteS/+5SFNYm6LAuY4nUOnqnuOw2HAIQhClS9RHSdkNs9C+Sw5SAGRrt4AtygvwLbm3EBI5WVypAHwSsIuHMe0jiC0hVpbsQFULOBV35Nyl0L4z+6fP8Assp96OqsyZNpydrWln8D3MHqaEhE79FB+bWdD5ffK1pj0/BSco2g0rTucPIqYJH6UstGeudH4FONRo+0QDI7rvZv3AnglVndovqZaqSanLHMldrkOdquaT3w2WIviD07METUBxbZqQ4HLBFUF8xtlkTv/tdLUAnAC5OAAxJO4BWOzdySKalhgFuYwAkYXdtee1xJ7VDMz9FfISNnqnNe9hBbGy5Y0g4Oc4gFxGBtYAHimItaeItuSp8cxGOpLY4jcDMnYT+nqhCEIpVtcvOl1qGqP7if8Nyrm3YrE53n9Aq/MT/huVdggKrrBXXk0P8ASkPePJDtis5TCzG+S32KsT9h6irPxiwA6AtqTb971Fym1Rfm/pX0hCEaqekLpKPzpU/6P4EajSkekb6zqeuP8GNRxKH9Y8Sup0PZovdb5BNfQrH3Gpdxewehp/NMhLvQuP0afzo/DamImMHswqBjBvWycfQIQhCmStKjTUe603kS+8xLdMbTSe7U/kSe81LlK5/aH72LpGDdhj8f5ipPozZfKlP0cqf9l4+KfCRmi0fOcXky+4U80VS9Q8VWeUZ/3TfdHmUIQhFKuoSk00M/SKc8Y3j0PH5ptpUaah3Wm8iX3mKCo9mU6wI/71nj5FLdSLR42+Uqbyn+qJ5UdUl0atvlSm/1fwZEvZ1hxV5ruzS+67yKfS8aukZKx0cjQ5jhYtOIIXshN1y0Eg3Ch+U9FdDI0hjDC87HMc42PkuJaR2DrSXyhQuhlfC/vo3OYeFwbXF9x2joKswkNpKh1cp1HA8k4dsTL+sFBVMbQAQFbuT9bNJK6KRxItfM31ED1UZXVzWyN8qq4YDfVe67reK0Fzuq4Fr8SFylOND0N695t3sLzfgS+MD1XQsY0nAKx10phpnyN1gH4px09O2NjWMaGtaA1rQLAACwAC0cv5vw1kJimbcbQ4YOYdzmncfUd910kJsQCLFcwbI5jg9psd6TVfogq2vIidFIy+Di4sdb7TSLA9RK7uaWivkJGz1j2OLDrNjbcsBGIc9xAvbba1sNpTIUS0n5ZMFA9rTZ0xEQ6iCXn+AEdoQ5hYzpbk8ZitbVltOHW0srgZ/fBK3PjOc1tUXg9yZdkQ+zfF3W449VhuUfQsEpeSSblXqGFsLBGwZBWCzEo2x5Opg3wo2PPlPGu71uK7yR2R8jZZiYPk7ahjCLhuuGjHHvHuwPYul/+g/f/wCyj2zWAGifgqRUYUHyucJ2ZknN2fqm+sF1sSk3N/14jH5T93UB/pxXDr8j5TeLTRVsg4OEsn5rDUHY0ryPBGuPSnZ4G/0THz30jQwxPhp3iSZwLbsILY73BcXbC4Y2bx2pMgLonN2qG2lqB/oSf4rzORaj9hN/Kk/xQkj3PNyrTQU1PRsLY3A31m4zWmnfkrSDEYIjI4a5jjL8fC1Rreu6TrciVBwFPOTwEUh/tUrp9EtY5jXFzWkgEtJxbcd6cdo2LeEvaTohD4qykna3npALak51xM9h831XmpPdXbXFz0+r6rzMnulMH9UqiU3tmcR5qvSwVlYdsSddYVj824dSjp2eLDCPRG0LorUyT9BF5uP3QttORqXJJDd5PehCEL1Rr5eMD1FVgZsCtA7Yqvx7AgqvZ4+iuHJn/l/L/UvpO7RR9XM8uX3ykindoo+rmeXL75UdN1/BG8ouyD3h5FTFCEJiqEhCELFiELiZwZ40tGO7Sc+1xE3nSHbbm7gbbXWHSoFUZ8ZQyi8w0ERiZsLwQXAcXSGzWYY2GPAlROla3LbuTCnw6acadtFv4nZD74Lu6Us6Y4qZ1K1wM0oAIGOoy93F3C4wA6b7km1Lc5NHNRSU5qZZGP5w5QAuJBc6wdrOHO5xF9m3eokgJnOLukLK8YRDBFBaF2lnme9fUcWs4N8YgekgKzqrTktt54hxkjH9bVZZT0u1JOUx6UQ4+iEIQjVUkgdIJ+cqnym/hsUeXez9dfKNT5f9rVwUof1jxXVKPs8fujyCbuhj9Vn89/xsTCS+0Mfqk3nj+HGmCmUPUC59i3bJOPohCEKVLEo9NB/SYPNO99LxMDTMf0uHzP8AyOS/Sqb2hXSsI7FHw9SpborHzlH5EvuJ5JH6KR85M8iX3U8EZS9TxVW5RdrHujzKEIQiVXkJUaavpabyJfeYmulRpq+lpvIl95igqPZn72pzgfbmeP8AKUt1LtFTL5SjPBkp/pt8VEVM9ErfnEdEUn9oQEfXCu2JG1JJ7pTsQhCbLmCEkNK/1k/zcXsKd6SOlj6xd5uL2FDVPUVg5Pdr/KfRQ5MXQs3u9Qf3bPeP5JdJj6FR3ap8iP3nISD2gVpxnsUnh5hNhCEJoubISl00Vt56eG/eMe8jy3ao9w+lNpJXS6fnAdEMfvSIepPQTzAGh1YCdgPlb1UKXXzPphJX0zXbOVYevVOtbqwXIXXzQqNSvpXfvo2/xO1fil7esFe6m/MvtrsfJWIQhCcLlCEIQsWIQhCxYhCELFiFxM9/q+q80/2LtrhZ9Otk6q825aP6pRFL7dnEear6sO2LKw7YlBXV1ZXJP0EXm4/dC21qZI/V4vNx+4FtpyNS5G/rFCEIXq0WHbFV+PYFaB2xVfj2BBVezx9FcOTP/L+X+pfSd+in6tZ5cvvlJBO/RT9Ws8uX3yo6br+CN5RdkHvDyKmCELQy5lmOlgfPL3rBsG1x2NaOknBMCbZlURrS9wa0XJX1lbLENNGZZ3hjRx2k8Gja49ASnzn0rTz3ZTAwRnDWw5Vw6xgzsx6VGc4s45q2YyzHiGMHexjg3p4neuhmDmv8tqg19+SjAfJ0i/NZ94+oFAPmdIdFqutLhMFFEZ6nMgX7h3d5++9dTMjR0+s/SKgubCTfbz5jfE3OIaT4W07uKb9DQRwsEcTGsY3Y1osOnt6V7MYAAAAAMABgANwC+kXHEGDJViuxCWsfd2Q2DYP171FNKJ+bJuuH8aNItOzS1UBuTnNPhyRNHWHa/saUk0HU9fwVs5Oi1KT/ABHyC38gNvV044zQj/carIKuWbDL1tKB+3g9UjSrGqWl1FLeUp/1Yx3HzQhCEYqqq9Z6OvlCq869cVdbO516+q89L7xXJSd3WK6tSi0DPdHkE3tDH6pN54/hxpgpfaGP1Wbz3/HGmCmcPUC53i3bJOKEIQpUtSb0yP8A06IcIG+uST8lBFONMR+cGeYZ+JKoOlUvXK6bhXY4+CmOicfOLfNy+wJ3JJaJj84jzcv9qdqMpuoqlyh7X+UeqEIQiVX0JTaaXd2ph9iT3m/kmyk5pjnvWxs3Nhae1z339QCHqPZp3gLb1rTuB8rKBqa6Ih84HzMnvRqFKa6Ij84HzMnvMQMXXCueJ9kk4FOpCEJsuYoSQ0r/AFi7zcXsKd6R+lY/OT/Ii9hQ1T1FYOT3a/yn0UQTI0K/S1PkRe89LdMjQr9LU+RF7z0JB7QfexWjGuwyeH8wTXQhCaLm6Em9MdORWxv3PhaO1r339RCciXemXJZdBDOB9E8td0NeBifvNaPvKCoF2FOMElEdYy+24+I+qUi9KaoMb2yN2sc1462kEexeaEsXRSARYqzVLUtkY2Rpu17WuB4ggEH0Feqg+ijOATUnIOPdKfm9cZvqHsxb90cVOE3Y7SaCuV1UDqeZ0Tth+Ww+IQhCFuhkIQhYsQhCFixCjekWbVyZUn7LW/xSNb8VJFDtLFSG5Oe0nGR8TQONnh59TSo5DZh4IygbpVUY/iHmkisFZQlK6krG5sza9HTO8aGE+mNpXSUc0eV4lydAQcWN5MjgWc2x7AD1EKRpww3aCuUVLCyZ7TsJ80IQhbKBfErrNJ4A+xVibsCshnDXCGlnlOxkbz1nVNh1k2Haq3tCBqjmFcuTLToyu4fK/wBVlO/RR9Ws8uX3ykgnJoeqw6iezfHK4W6HBrgfSXehaU3XRnKFpNJfc4eqnaVGmfKhMkFMDg1plcNxJJaw9YAf/Emuk9pkpC2sik8F8WqOtj3a3qe1E1F9BVzAmtNa3S3G3GygKbWheJvyed2GsZQDxsGAt9bnJSqVaPs8BQzuEl+RlsHkXJYRfVeANoxIIGNuqxChcGvBKt+LQPnpHMj15G2+xT1QtaiylFM0PikY9p8JrgR6lwM6dIFNRtIDmyzY2iab2P7wjvBiNuJ3BMy4AXJXPIqeWV/NsaSdyimmbK4LoaUHFt5X9FwWs9Wv6uKWamsOZlRWUtRlGZz+VcDJGy30gGJNtuqWizAOA2iyhSWSkl2kdq6HhbYo4eYY65ZkeJzP08F0815dWtpnbhNDfteB8VYxVgB3g2O4jaOkJu5E0vU5iaKoPZKAA4tbrNceLbYi+2x2X2lTU8jW3BSrH6GWcskibe2RtrTCQlJnNpVkqByFEx8euQ3lD9K4k21Y2tvqk4Y3vjhY4pk5uUD4KWGKRxc9jAHEknnbSLnaATYdARTZA82CrNTQSU0bXy5E/u7bb0jM9ItXKFUP3rj/ABc74riqYaVsmmLKDn46szWPHC4Go4D+EH7yh6WvFnELolDIJKaNw/CPJNXQrVAx1Ee8PY/sc0j+1MpV5zTzlfQ1AmaNZpGq9l7azSd32gcQfzTcotJ2T5GgmbkzYEtkY5pHRcAtJ6iUbBK3RsSqhjWHzftJlY0lrtwvY2UqQohW6VMnxg6sjpSNzI3Y9RcA31rXzaz5qK+otDTtZTMJ5SR5LnbOa1trAOvbDHBTc6y9gUp/w6pDDI5mi0bTl5qL6ZqW1VDJudEW/wADyf7wl+nXpUzfNRSCRgu+nJfYC5LCLSAdlnfcSUQE7bPKu2BziWkaNrcj6fJdfNHK4pa2Gd3etdZ3kuBa49Ngb26FYdjwQCDcHEEbD0hVhUszX0kVFG0RECaIbGOJa5vQ19jYdBB6LLaCYMyOpD4zhb6u0sXWGVt4TzQl9Hpnpbc6GoB6BG4ekvHsXjWaaYQ3uNPK537wsYP6S4ovn496q4witJtzZ+SYVTUtjY573BrWglzibAAbSVXvOzLnyurlnFw1xAYDuY0Wb1E99biVJ6T5flyW0juTpmHnaoIjHQL/AEknWbDbhex4mfubsdFVcjEXFhjY/nG5BJcDjb7N+1DTPL23AyVhwiljpJzG915SNQ1NG6+8qOqYaKJLZRaPGjlHqB+Ch66ebOVxS1cNQQSI3G4G3Vc0tdbpsSbIdhs4FP62Iy072N1kH42VjEKPwZ/UDmhwqYxfc4lp7Q4ArfyXnFTVJc2CZkhaASGm9gd6ah7TqK5k+nmYCXMItvBXRSI0nSXynOPFEI/2mH4p7qvee9aJcoVL2m419UHjqNDMOjmoeqPRHFPuTbb1Lnbm+oXETF0LO7vUD92z3j+aXSmWibKLYq/Vc6wljdGOBdrNc3ts1wHWhITZ4VnxZhfRyAbvIgp2oQhNVzNC0stZKZUwSQP72RpbfgdrXC+8GxHSFuoXhF8ls1xaQ5usKs+UKB8Er4ZBZ8bi1w6t44gjEHgQvBOfSNmL8rby8A7uwWLf2rR4PlDcew7rJlzSCQQQQSCCLEEbQQdhSuSMsNl0vDq9lZEHDrDWNx+h2LfyBlySjnbPFtbgWnY9p75p6D6iAdyfeb2ccNbEJYXeUw98w8HD47Cq6LYyflGWCQSwvdG8eE07uB3EdBwW0Uxj4IfE8KZWjSBs8bd/cVZdCUeS9Ms7ABUQsl+0x3JutxIIIJ6rLuN0z0u+Go7BGf8AkCME7DtVRkwWsYbaF+BBTAQlvWaaYgO5U0jj9tzWD+nWURytnxXV7hA06okOqIYQRrX3ON9Z2G3EDoXjqhg1ZqWDA6qQ3eNEbyfT+ym+eOkSzvklB3Sdx1C9uIYThqs3Of07B1iw7tBm7O2KNslXMXhjA43vzg0a2JxON8SuXmBo+FGOXms6ocLADFsQO0N4uO93YMLkzZbRtcek/wCCgq5YYrQ02YGtxGbj9Bs+ylzlTSdU6zm09BLhgHSskv2xtb/coVl2bKVc8OmhqHat9VjYJAxt9tgG7ek3KfaFq6FztblPT4pFTG8UAvvJJP3wVdGZq1p2UlR2wvHtC+XZsVg20lT/ACJD6w1WNQo/2Ub0b/mWX/zHxKQWQqrKNE8uhinaD3zHQyFjvKbbb0ixTJzUz9mqZWwzUcsZcD3RrXcmLAk62sBqjCwxOJCmiFIyIs1OyS+rxOOqBL4RpfiBN/18UKF5f0iugkfFFRVEhYS3WLXMYbb2kNJc3gbYqaIUzgSMjZLYJI2OvIzSG65HkkbnFlvKVdzZIZhHe4ijgkDcNhcbEuPXh0BcRubFYTYUlT/JkHrLVY1CGNNc3JT6LHzC3QiiACro/NStG2kqOyF59gW7kQ5RopOUhhqGEizmugkLXDcHNLd3HaLnin8hYKYDMFbP5RPkaWviBB2Jd5F0lVTnsjnoJLuIBdG2QWuduo9uz7yk+eWa7a6nMROq9p1o3cHWIsbeCRgfTuXdQpww2s43SaSqaJWywM0CNxJz8VWvKuSZaaQxTsLHDjsPS07HDpC1FZeuoo5WFsjGPb4r2hw9BCiEWb1Lylvk0FuHJR/khHUxByKs8HKEPb02Zjcckm6ShfM8MiY6R58FrS49eG7pTMzO0T2ImrgDaxbADcf6pGBx8EYcSdiZFHRRxNDY2MY3gxoaPQAvdSspmtzdmltbj80wLIhojffP47PvNYASnz30YSNe6eibrMddzoR3zDv5Mb2/Z2jdcbGyhTSRh4sUpo62Wjfpx+I2FViqIXRu1ZGuY7xXNLT6DiuhkrNupqSBDC9wPhauqzte6zfWrGELKHFKNpT93KV5b0YxfjcfCw81CsyNHDKM8tMRJPusOZHcY6t9rvtYcABjeaoQimtDRYKt1FTJUvMkpuVGs+80RXwANIbNGS6Nx2G45zHHc12HaAehIyvoJIHmOZjo3ja1wt2jcRhtGBVmFr1tFHK0tlYx7eD2hw9BChlgDzca01w3GX0bebcNJvwI+9yrQvajo5JnakTHSO8VjS4+rYOlO2LNqk5S3yantfZyMf8AipPT0zIxqsa1g4NaGj0BQNpSdZTeblG1o6EefeUqs2tEUjyH1h5Nu3kmkF56HOGDR1XPUmlQZPjgjEUTGsY3Y1osOnrJ471sIRbI2s1Ks1lfPVm8hy3DUEJVZ56K3BzpqEAtOJgwBad5jvgW/Z3br4ANVCx8YeLFa0dbLSP04zxGwqsc8LmOLHtcxw2tcC1w6wcV8Ky1dQRStIljZIOD2tcPQ4KORZtUnKW+TU9uHIx/4oQ0xGoq1Rco2Ob0ozfuKSNHSPleGRMdI4+Cxpceuw3dKYWbGiN7yJK06jdvItILj5bhg0dAxx2hNOnpWRjVjY1g4NaGj0BeqlZTNGbs0tq+UM0o0YhojfrP6fea8qWkZExscbQxjRYNaLADoCTOl13zh1RRj1vPxTrUBzjoY5Ms07ZI2PaYDcOaHA2kNrgjFbztu2wQmDz8zUGR2fRJ9UrMmZCqKk2ghfJuu1vNHW480dpUuyZoeqni80kcIO7GRw6wLN9DinCxgAAAAA2ACwHUF9LRtK0a80XPyiqH5RANHxPzy+SguT9EFGzGV0sx4F2o3sDLH1le+WK6LJIDaSgc90gxdG0huBwD5AHOJxJspmhS82AOjl3pUa+WR15yXt/DcgfJJrLWeeVKlpYyGWFhwtFDLrEcC8i/ososM2qvdS1P8iX/ABVjkKI0+lmXJpDjogboxQgDiq7DNKt/9So/lO/JeZzZrAf1Wpw/cSe0NVjULz9lG9Tf5ll2xj5pMZLzuyxTgNMU0rRawmglcR94AOPaSpTkjSXPJI2OWgmGsWjWYHm1za5a5gsB1qfIUjYnN1OS2avgmuXQAHeCR5IQhCnShCiudmj2Ctu8dym/aNA52FhyjfC68Dht3KVIWrmhwsVNDPJA/TjNikDlvMGtpjzojIz9pEC9vaANZvaFHdZWgWjlDJMEoPKwxSeXG13vBCupfwlWaDlI8C0rL94Nvlmq3LMbS4hrQXE4AAXJ6gE725t0mvb5NB/Jj/xUlocnRRNAijZGODGNb7oWgpidqKl5RMYOjGSeKS+QdGNZUEF7fk8fjSDnfdj238rVTVzZzNp6Fvcm3ee+ldYvPRfwW9A4b13UImOFrM1Xq3Fqir6LjZu4avHehCEKZKl//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8" descr="data:image/jpeg;base64,/9j/4AAQSkZJRgABAQAAAQABAAD/2wCEAAkGBhQGERUSBxIUEhIRFxUWERcVFRcWGBYWFBIVFxMWGBUYGyYeGBojGRYVHy8iIycpLCwsFR8xNTAqNSYtLCkBCQoKDgwOGg8PGiwlHyQxNDUxNDI1NS8uLDUsNSwqLTAtLzUsLDQvLC0tLCwsLCosLCwsLCw0LCwqLCwsKSwsLP/AABEIAOEA4QMBIgACEQEDEQH/xAAbAAEAAwEBAQEAAAAAAAAAAAAABQYHBAEDAv/EAEMQAAIBAgIECgYHBwQDAAAAAAABAgMRBAUGEiExBxMiQVFxgZGhsRU0YXKCwRYyQlSSssIUIzNSYnPRk6Kj4SRDU//EABoBAQADAQEBAAAAAAAAAAAAAAADBAUGAgH/xAA0EQACAQICCAQEBgMBAAAAAAAAAQIDBAUREiExNEFRgbETYXGRMjPB0SNCoeHw8RQkUgb/2gAMAwEAAhEDEQA/ANxAAAAAAAAAAAAAAAAAAAAAAAAAAAAAAAAAAAAAAAAAAAAAAAAAAAAAAAAAAAAAAAAAAAAAAAAAAAAAAAAAAAAAAAAAAAAAAAAAAAAAAAAAAAAAAAAAAAAAAAAAAAAAAAAAAAAAAAAAAAAAAAAAAAAAAAAAAAAAAAAAAAAAAAAAAAAAAAAAAAAAAABGZvknpVpqtWpOKa/dz1U79KttM8zt4nJarpVcRVexOL4ye2LvZ79m59xct7ZV9Slr5GbeX0rVaUoNx55mrAzHRqFXParp1MTXilFyuqknua6WWj6HT++4n8b/AMnqrawpS0ZT1+jPNvfVLiGnTpvL1RZgUvGaPY7Lk5ZfiZ1bfZlLldms2mcGX6fVsJLVzOKmk7SstWatv9j6rBWTmtKlJS7nyWJxpSUa8HHPqvdGhg5MtzKnmlNVMJLWi+xp9DXMzrKTTi8macZKSUovNMA5MzwHpKGprzp7U9anLVkre3oKPn+S4rJlr0MRWqU1vfGTTj1rW3e1FihRjVeTlkypdXM7daSg5Ly+xoYMa9L1/wD71f8AUn/k1bIswWaUIVFvlFa3vLZJd9yW5spW6TbzzILHE4XcnFLJo7wAUTUAAAAKfp7nLwUYUsNJxnPlScW01FbFtXS/IplPNK9RpQrVm3sS4ye97uc0aGHyqw088jFusXp29V0tFto2MFbyXRmphtSpj8TWlNbXBVG4dTvfW8CxspVIxi8ovM1KM5zjnOOiegjM2yX0rZqtWpOKaXFz1U7/AMyttM+z1YnI6zp1MRVateMuMnyk/ZfrXYWLe2VfUpZPkU7y+larSlBuPPM1QGRYDFYnMakaVCvV1puy/eT629/MtpoeUaPPLpKdXEV6srNNTneG3nUXt8T1cWiofFLXyPFniDu9cKby55k0DxHpRNUAAAAAAGf8JFNKrSfO4ST6lLZ5vvNAKDwk/wASj7s/zIv4dvC6mTjK/wBSXTuc3B36zL+2/NGjmccHfrMv7b80aOesS+f0RHgm6r1Z41conCHlCpOFekrOT1allvdrxb9tk13F8KxwgzUcKk98pxS8X5IhspuNeORZxSnGdrPS4LP2KroZmry7ERi3yKr1JLmu/qvrvs7TUTG8nputiKShv4yHhJNs2Qt4pFKomtrRQwGpKVGUXsT1AitJ58XhKz/oa79hKkBpvU4vB1Lc7gu+av4GfQWdWK80a93LRoTfk+xmdTDyoxjKa5NRNxfTaTi/FeKLjwdZnZzoTex8uHXumvJ958sblPHZVSnBcqktf4Zy5Xmn2FZynHPLK0KsPsSTftjflLuudDPK6ozitqb/AE2HG007C4pzexpP3Ws2VbQfilNVIpw3NJrqZ+zmDuweN23npBaY5n6Mw0tR8qpyI9q2vsSZ7pwdSSiuJFWqqlTdSWxFCz7FSzurVrwV6cHGKfRG7Ue/a+0+OjyUsVQ193GQ79ZW8bFgllP7DlM5T+tUlCo/YnOMYrud+1layifF4ii+irTfdNHT05RlSnGOxZr2RwtenKnXpzntllJ9WzZEehA5U78FE4SYcqjL2TXii9lG4Sd9H4/kXsP3iPXsZWL7pPp3RFaB01PGRb+zCbXXZLybNOMz0A9bXuT/AEmmEuJ/O6fcgwNf63V/QAAzDcAAAAAABQeEn+JR92f5kX4oPCT/ABKPuz/Mi/h28R69jJxnc5dO6Obg89Zl/bfmjRrmWaIusqz9FqDnqu+u2la6vuLdUqZkvqxw/e35li/paVbPSS1cWU8Ir+HbJaMnrexZlknNQTcnZLe2Zlpln0c5qKOGd6dK6T/mk7az6tit2n60gePqp+k1UUOiK5Hbq/qPNGsywmCaeYUZa6tabevG/TqWWr49ZLbWyoLxvifkV769d0/8f4Iva5cSV0H0alTl+0Y2OrZPiovft3ytzc6XWXk58Li4YyKnhZKcXucXdHQZVxWlVm5S/o37O2p29JQp61z5gqvCJU1MLFL7VWK7oTfmkWopvCVO1KkumbfdH/skslnXj6kWJvK1n6FgyjDJYWnCa2OnFPqcf+zK80wLy2tOlP7Eml7VfkvtVmbBhafFQjH+WKXckik8IuWakqdeC2S5E+tbYPuuuwt4fXyrOL/MZ2MWulbRmtsO2wl9Bcx/bMMoSd5UXqv3d8fDZ2FlMv0JzL0fiUpu0ay1H0XveL79nxGoFe/peHWfJ6y5hNx41ss9sdXts/QXsUTSKT0ix8MNT+pS2TfWk6j7rLruXDNccstozqz+xFtLpdti7XZFX0BwLqupisRtlUbjF9t5vvsuwWv4cZVuWperF9+NUhbLi836L7smtK6Gvgq0YrYoJr4ZJ/Iy3DS1JxfRJPuaNdzynxuGrRXPTmv9rMdvbcaOFvOnKPmY2OrRrQl5dn+5t8XrK65z0+ODnr04PpjF+CPsYL1HWp5rMFG4Sd9H4/kXko3CTvo/H8i7h+8R/nAzMX3SfTuiM0A9bXuT/SaYZnoB62vcn+k0wlxP53QgwPdur+gABmG2AAAAAACg8JP8Sj7s/wAyL8UHhJ/iUfdn+ZF/Dt4j17GTjO5y6d0c3B56zL+2/NGjWM54O/WZf235o0c9Yl8/oiPBN1Xqzxq+8pGmWikYReIy+Kja7qxW5r+ZLma5y8H4rU1VTjLapJp9TVmVaFeVGalE0Lu1hc03CS9PIyXIs9nkdTWou8G+XDmkvk/aavhcTHGQjOi7xkk0/YzGcTS4icor7MpR7m0aDwd4l1cPKEv/AFzaj1SSfnrd5r4lQi4KqtpzuCXM41Hby2cPJotZSOEJcfUw9Nfab8ZRXzLuUnSf/wAjMsNBfZ1Jf8jf6TOsdVXS5J9jZxTXb6PNpfqi7Edn+X+lMPUp87i3D3ltj4kieMqRk4tSXA0KkFOLjLYzEruk+dNPtTXzNfybMvSlCFVfaXK95bJeJnemWWejsVJxVo1eXHt+svxX7yX4PMzVPjKFR2v+8j2JKfgkzevoqvbqrHhr+5yWFzdrdyoT46vbZ7nVp/jnU4rDUPrVGnLvSgu1u/YWfKsAssowpU90Fbre+T7Xd9pT9H4/SLH1MRU2wpO8PFU/BN9ZekZtz+HCNHlrfq/2Nux/GqTuXx1L0X3Z88XHXpzT54y8mYobfJays+cxXFR1ZyXRKXmy7hL+Nen1Mz/0Eflv1+hrmQVONw1Fvnpwv+FHeQuh1TjcFRb5lJfhnKPyJoyayyqSXmzobaWlRhLml2BRuEnfR+P5F5KNwk76Px/Is4fvEf5wKWL7pPp3RGaAetr3J/pNMMz0A9bXuT/SaYS4n87oQYHu3V/QAAzDbAAAAAABQOEl/vKPuy/Mi74rHQwe3EzjDn5TS2dpmWlucRzmvrYf6kIqMX02bbfe/A0sNpydZSy1IxMarQjbOGet5fc7OD2VsU1005eDiaSjINH809D141Htitk0v5Zb/wDPYaTS0ow1RJqvTV+Zuz7U9xJiVGbq6SWaaIMEuaaoaEpJNPiSx8MZiFg6cp1XaMIuT6krnBV0qw1FXdeD916z7kUzSfS950uKwScad9t/rTd9isty8yrQtKlWSTTS4mhd4jRoQbUk3wS1lbr1OOlKT+02+93NE4PsG8NhnOorcbNyj7qSSfemV7INCqmYNTx6dOlvs9kpexLmXtZo9OkqEVGmrKKSSXMi/iNzBx8KGvmZODWNRTdxUWXLzz4n6bKNja/G5zBPdDVj/wAet5yLHm2ktHKU+OmpTV7Qi7yb6PZ2mYV8ynWrOunao566fQ73XkRWFvKWlJrJNNLqWMXvKcNCCebUk30NmBA5PphRzVJTkqdTnjLZt/pe5onU7mZOnKm8pLI26VaFaOlTeaKzp7ln7bh+MguVRet8LVpfJ9hnNGs8O9ak3F2auuiUXF+DZtVWkqycaiupJpr2NbTLcBo+5439mqq6hJ6z6YR237VZdps4dXSpyjLhr6HNYzaSdeFSntlq68P55F40Nyz0bhY6ytKpy5dPKXJT6lYnT8xVtx+jGqTdSTk+J0tGkqVONOOxIGM5rHUr1UuapUX+9mnZvpLRyiL42alNboR2yb5r9HaZVXquvKUp75NyfW3dmzhVOS0pNamc1j1aEtCCebWfQ0rQOrr4OK/llNd8tb5ljM40K0jhlTlSxr1YTetGXMpbmn7GvI0HDYuGLV8POM10xafkUL2lKFaTa1N5+5r4ZcQq28EnrSyy9D7FG4Sd9H4/kXko3CTvo/H8j7h+8R/nA+Yvuk+ndEZoB62vcn+k0wzPQD1te5P9JphLifzuhBge7dX9AADMNsAAAAAA48blFLMWnjKcZtbFrK9kc/0Yw33en+ElAe1UmlkmyJ0acnm4r2Iv6MYb7vT/AAj6MYb7vT/CSgPvjVP+n7nzwKX/ACvZEX9GcMt2Hp/hOvD5fTwfq1OMPdil4nSD46kpbWz1GlTi84xS6A8Z6DwSEbW0ew+Ik5VqFOUpO8m1tb9p+foxhvu9P8JKAk8Wa/M/ch8Ck/yr2ItaNYaO2NCmmtq5PQScVY9B5lOUvieZ7jTjD4UkD4QwUITdRRWu0k5c7S3I+4PmeR6aT2gAHw+kdW0foYmTlXowlKW2Tau2z8fRjDfd6f4SUBIqs1+Z+5C6FJ63FeyIv6MYb7vT/CdeCy+nlyawkIwTd2oq13a1/BHSD46k5LJtnqNKnF5xil0BRuEnfR+P9JeTPeEbEqpWpwW+EG38T2eRcw5Z3C6mbjEkrSXTucugHra9yfyNMM44PKOtiZSW6NN363JW8maOe8TedfoR4IsrXqwADNNoAAAAAAAAAAAAAAAAAAAAAAAAAAAAAAAAAEblee083v8As7alFtShJaslb+noJIr2eaG0s5eum6dTncbWl1rp9pLSVN6ptrz/AGK9d1o5SpJPmnqz9GSGb55TyaLliZK/NFfWk+ZJGU5nj5ZnVnVr75u/UkrJdiSRalwayvtrxt7j/wAk5k+hVHKZa8r1Zrc5WsuqPT1mpQq21qm4vSl6ZGDdW97fSUZx0Irzz/s+ehGSvKqLliFadV3tzqKXJT9u99pZQDKq1HVm5y4nQUKMaFNU47EAARkwAAAAAAAAAAAAAAAAAAAAAAAAAAAAAAAAAAAAAAAAAAAAAAAAAAAAAAAAAAAAAAAAAAAAAAAAAAAAAAAAAAAAAAAAAAAAAAAAAAAAAAAAAAAAAAAAAAAAAAAAAAAAAAAAAAAAAAAAAAAAAAAAAAAAAAAAAAAAAAAAAAAAAAAAAAAAAAAAAAAAAAB//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175" y="3365538"/>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700808"/>
            <a:ext cx="4712376" cy="1355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p:cNvPicPr>
            <a:picLocks noChangeAspect="1"/>
          </p:cNvPicPr>
          <p:nvPr/>
        </p:nvPicPr>
        <p:blipFill>
          <a:blip r:embed="rId5"/>
          <a:stretch>
            <a:fillRect/>
          </a:stretch>
        </p:blipFill>
        <p:spPr>
          <a:xfrm>
            <a:off x="4499992" y="3056423"/>
            <a:ext cx="3527996" cy="757327"/>
          </a:xfrm>
          <a:prstGeom prst="rect">
            <a:avLst/>
          </a:prstGeom>
          <a:effectLst>
            <a:reflection blurRad="6350" stA="50000" endA="300" endPos="55500" dist="50800" dir="5400000" sy="-100000" algn="bl" rotWithShape="0"/>
          </a:effec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481" y="4516720"/>
            <a:ext cx="5329535" cy="1191837"/>
          </a:xfrm>
          <a:prstGeom prst="roundRect">
            <a:avLst>
              <a:gd name="adj" fmla="val 8594"/>
            </a:avLst>
          </a:prstGeom>
          <a:solidFill>
            <a:srgbClr val="FFFFFF">
              <a:shade val="85000"/>
            </a:srgbClr>
          </a:solidFill>
          <a:ln w="28575">
            <a:solidFill>
              <a:schemeClr val="bg1"/>
            </a:solidFill>
            <a:miter lim="800000"/>
            <a:headEnd/>
            <a:tailEnd/>
          </a:ln>
          <a:effectLst>
            <a:reflection blurRad="12700" stA="38000" endPos="28000" dist="5000" dir="5400000" sy="-100000" algn="bl" rotWithShape="0"/>
          </a:effectLst>
          <a:extLst/>
        </p:spPr>
      </p:pic>
      <p:sp>
        <p:nvSpPr>
          <p:cNvPr id="13" name="TextBox 12"/>
          <p:cNvSpPr txBox="1"/>
          <p:nvPr/>
        </p:nvSpPr>
        <p:spPr>
          <a:xfrm>
            <a:off x="4687555" y="6517201"/>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p:nvPicPr>
        <p:blipFill>
          <a:blip r:embed="rId7"/>
          <a:stretch>
            <a:fillRect/>
          </a:stretch>
        </p:blipFill>
        <p:spPr>
          <a:xfrm>
            <a:off x="460375" y="5073557"/>
            <a:ext cx="1219200" cy="63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Screen Shot 2015-02-17 at 23.05.2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175" y="5938467"/>
            <a:ext cx="3390900" cy="68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4054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a:hlinkClick r:id="rId3"/>
          </p:cNvPr>
          <p:cNvPicPr>
            <a:picLocks noChangeAspect="1" noChangeArrowheads="1"/>
          </p:cNvPicPr>
          <p:nvPr/>
        </p:nvPicPr>
        <p:blipFill>
          <a:blip r:embed="rId4" cstate="print"/>
          <a:srcRect l="10631" t="27774" r="37985" b="13903"/>
          <a:stretch>
            <a:fillRect/>
          </a:stretch>
        </p:blipFill>
        <p:spPr bwMode="auto">
          <a:xfrm rot="20430780">
            <a:off x="3063552" y="874002"/>
            <a:ext cx="5167180" cy="4692037"/>
          </a:xfrm>
          <a:prstGeom prst="rect">
            <a:avLst/>
          </a:prstGeom>
          <a:ln>
            <a:noFill/>
          </a:ln>
          <a:effectLst>
            <a:softEdge rad="112500"/>
          </a:effectLst>
        </p:spPr>
      </p:pic>
      <p:sp>
        <p:nvSpPr>
          <p:cNvPr id="2" name="Title 1"/>
          <p:cNvSpPr>
            <a:spLocks noGrp="1"/>
          </p:cNvSpPr>
          <p:nvPr>
            <p:ph type="title"/>
          </p:nvPr>
        </p:nvSpPr>
        <p:spPr>
          <a:xfrm>
            <a:off x="-36004" y="52546"/>
            <a:ext cx="9144000" cy="1143000"/>
          </a:xfrm>
        </p:spPr>
        <p:txBody>
          <a:bodyPr>
            <a:noAutofit/>
          </a:bodyPr>
          <a:lstStyle/>
          <a:p>
            <a:r>
              <a:rPr lang="en-GB" sz="6000" dirty="0" smtClean="0">
                <a:solidFill>
                  <a:srgbClr val="660066"/>
                </a:solidFill>
                <a:latin typeface="Impact"/>
                <a:cs typeface="Impact"/>
              </a:rPr>
              <a:t>… it is good practice</a:t>
            </a:r>
            <a:endParaRPr lang="en-GB" sz="6000" dirty="0">
              <a:solidFill>
                <a:srgbClr val="660066"/>
              </a:solidFill>
              <a:latin typeface="Impact"/>
              <a:cs typeface="Impact"/>
            </a:endParaRPr>
          </a:p>
        </p:txBody>
      </p:sp>
      <p:pic>
        <p:nvPicPr>
          <p:cNvPr id="4" name="Picture 3"/>
          <p:cNvPicPr>
            <a:picLocks noChangeAspect="1"/>
          </p:cNvPicPr>
          <p:nvPr/>
        </p:nvPicPr>
        <p:blipFill>
          <a:blip r:embed="rId5"/>
          <a:stretch>
            <a:fillRect/>
          </a:stretch>
        </p:blipFill>
        <p:spPr>
          <a:xfrm>
            <a:off x="27408" y="1700808"/>
            <a:ext cx="3343807" cy="4877787"/>
          </a:xfrm>
          <a:prstGeom prst="rect">
            <a:avLst/>
          </a:prstGeom>
          <a:ln>
            <a:noFill/>
          </a:ln>
          <a:effectLst>
            <a:softEdge rad="112500"/>
          </a:effectLst>
        </p:spPr>
      </p:pic>
      <p:sp>
        <p:nvSpPr>
          <p:cNvPr id="5" name="TextBox 4"/>
          <p:cNvSpPr txBox="1"/>
          <p:nvPr/>
        </p:nvSpPr>
        <p:spPr>
          <a:xfrm>
            <a:off x="-47296" y="4809926"/>
            <a:ext cx="3384376" cy="923330"/>
          </a:xfrm>
          <a:prstGeom prst="rect">
            <a:avLst/>
          </a:prstGeom>
          <a:solidFill>
            <a:srgbClr val="FF0000">
              <a:alpha val="34000"/>
            </a:srgbClr>
          </a:solidFill>
        </p:spPr>
        <p:txBody>
          <a:bodyPr wrap="square" rtlCol="0">
            <a:spAutoFit/>
          </a:bodyPr>
          <a:lstStyle/>
          <a:p>
            <a:pPr defTabSz="914400"/>
            <a:endParaRPr lang="en-US" dirty="0" smtClean="0">
              <a:solidFill>
                <a:prstClr val="white"/>
              </a:solidFill>
              <a:latin typeface="Calibri"/>
            </a:endParaRPr>
          </a:p>
          <a:p>
            <a:pPr defTabSz="914400"/>
            <a:endParaRPr lang="en-US" dirty="0">
              <a:solidFill>
                <a:prstClr val="white"/>
              </a:solidFill>
              <a:latin typeface="Calibri"/>
            </a:endParaRPr>
          </a:p>
          <a:p>
            <a:pPr defTabSz="914400"/>
            <a:endParaRPr lang="en-US" dirty="0">
              <a:solidFill>
                <a:prstClr val="white"/>
              </a:solidFill>
              <a:latin typeface="Calibri"/>
            </a:endParaRPr>
          </a:p>
        </p:txBody>
      </p:sp>
      <p:pic>
        <p:nvPicPr>
          <p:cNvPr id="3" name="Picture 2" descr="Screen Shot 2014-06-20 at 17.08.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06334">
            <a:off x="5918288" y="1371634"/>
            <a:ext cx="4902487" cy="4393042"/>
          </a:xfrm>
          <a:prstGeom prst="rect">
            <a:avLst/>
          </a:prstGeom>
          <a:ln>
            <a:noFill/>
          </a:ln>
          <a:effectLst>
            <a:softEdge rad="112500"/>
          </a:effectLst>
        </p:spPr>
      </p:pic>
      <p:pic>
        <p:nvPicPr>
          <p:cNvPr id="6" name="Picture 5" descr="Screen Shot 2015-03-20 at 11.39.3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0641" y="4737476"/>
            <a:ext cx="4981954" cy="2120524"/>
          </a:xfrm>
          <a:prstGeom prst="rect">
            <a:avLst/>
          </a:prstGeom>
          <a:ln>
            <a:noFill/>
          </a:ln>
          <a:effectLst>
            <a:softEdge rad="112500"/>
          </a:effectLst>
        </p:spPr>
      </p:pic>
    </p:spTree>
    <p:extLst>
      <p:ext uri="{BB962C8B-B14F-4D97-AF65-F5344CB8AC3E}">
        <p14:creationId xmlns:p14="http://schemas.microsoft.com/office/powerpoint/2010/main" val="15410797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332656"/>
            <a:ext cx="9144000" cy="1143000"/>
          </a:xfrm>
        </p:spPr>
        <p:txBody>
          <a:bodyPr>
            <a:noAutofit/>
          </a:bodyPr>
          <a:lstStyle/>
          <a:p>
            <a:r>
              <a:rPr lang="en-GB" sz="7200" dirty="0" smtClean="0">
                <a:solidFill>
                  <a:srgbClr val="660066"/>
                </a:solidFill>
                <a:latin typeface="Impact"/>
                <a:cs typeface="Impact"/>
              </a:rPr>
              <a:t>… boosts your profile</a:t>
            </a:r>
            <a:endParaRPr lang="en-GB" sz="7200" dirty="0">
              <a:solidFill>
                <a:srgbClr val="660066"/>
              </a:solidFill>
              <a:latin typeface="Impact"/>
              <a:cs typeface="Impact"/>
            </a:endParaRPr>
          </a:p>
        </p:txBody>
      </p:sp>
      <p:sp>
        <p:nvSpPr>
          <p:cNvPr id="3" name="Rectangle 2"/>
          <p:cNvSpPr/>
          <p:nvPr/>
        </p:nvSpPr>
        <p:spPr>
          <a:xfrm>
            <a:off x="0" y="1844824"/>
            <a:ext cx="9036496" cy="6078587"/>
          </a:xfrm>
          <a:prstGeom prst="rect">
            <a:avLst/>
          </a:prstGeom>
        </p:spPr>
        <p:txBody>
          <a:bodyPr wrap="square">
            <a:spAutoFit/>
          </a:bodyPr>
          <a:lstStyle/>
          <a:p>
            <a:pPr marL="261938" algn="ctr" defTabSz="914400"/>
            <a:r>
              <a:rPr lang="en-GB" sz="3200" i="1" dirty="0" smtClean="0">
                <a:solidFill>
                  <a:prstClr val="black"/>
                </a:solidFill>
                <a:latin typeface="Calibri"/>
                <a:cs typeface="Calibri"/>
              </a:rPr>
              <a:t>“</a:t>
            </a:r>
            <a:r>
              <a:rPr lang="en-GB" sz="3200" i="1" dirty="0" smtClean="0">
                <a:solidFill>
                  <a:srgbClr val="FF6600"/>
                </a:solidFill>
                <a:latin typeface="Calibri"/>
                <a:cs typeface="Calibri"/>
              </a:rPr>
              <a:t>… </a:t>
            </a:r>
            <a:r>
              <a:rPr lang="en-GB" sz="3200" b="1" i="1" dirty="0" smtClean="0">
                <a:solidFill>
                  <a:srgbClr val="FF6600"/>
                </a:solidFill>
                <a:latin typeface="Calibri"/>
                <a:cs typeface="Calibri"/>
              </a:rPr>
              <a:t>10,555 </a:t>
            </a:r>
            <a:r>
              <a:rPr lang="en-GB" sz="3200" b="1" i="1" dirty="0">
                <a:solidFill>
                  <a:srgbClr val="FF6600"/>
                </a:solidFill>
                <a:latin typeface="Calibri"/>
                <a:cs typeface="Calibri"/>
              </a:rPr>
              <a:t>studie</a:t>
            </a:r>
            <a:r>
              <a:rPr lang="en-GB" sz="3200" i="1" dirty="0">
                <a:solidFill>
                  <a:srgbClr val="FF6600"/>
                </a:solidFill>
                <a:latin typeface="Calibri"/>
                <a:cs typeface="Calibri"/>
              </a:rPr>
              <a:t>s </a:t>
            </a:r>
            <a:r>
              <a:rPr lang="en-GB" sz="3200" i="1" dirty="0" smtClean="0">
                <a:solidFill>
                  <a:prstClr val="black"/>
                </a:solidFill>
                <a:latin typeface="Calibri"/>
                <a:cs typeface="Calibri"/>
              </a:rPr>
              <a:t>… we </a:t>
            </a:r>
            <a:r>
              <a:rPr lang="en-GB" sz="3200" i="1" dirty="0">
                <a:solidFill>
                  <a:prstClr val="black"/>
                </a:solidFill>
                <a:latin typeface="Calibri"/>
                <a:cs typeface="Calibri"/>
              </a:rPr>
              <a:t>found that studies that </a:t>
            </a:r>
            <a:endParaRPr lang="en-GB" sz="3200" i="1" dirty="0" smtClean="0">
              <a:solidFill>
                <a:prstClr val="black"/>
              </a:solidFill>
              <a:latin typeface="Calibri"/>
              <a:cs typeface="Calibri"/>
            </a:endParaRPr>
          </a:p>
          <a:p>
            <a:pPr marL="261938" algn="ctr" defTabSz="914400"/>
            <a:r>
              <a:rPr lang="en-GB" sz="3200" i="1" dirty="0" smtClean="0">
                <a:solidFill>
                  <a:prstClr val="black"/>
                </a:solidFill>
                <a:latin typeface="Calibri"/>
                <a:cs typeface="Calibri"/>
              </a:rPr>
              <a:t>made </a:t>
            </a:r>
            <a:r>
              <a:rPr lang="en-GB" sz="3200" i="1" dirty="0">
                <a:solidFill>
                  <a:prstClr val="black"/>
                </a:solidFill>
                <a:latin typeface="Calibri"/>
                <a:cs typeface="Calibri"/>
              </a:rPr>
              <a:t>data available in a public repository </a:t>
            </a:r>
            <a:endParaRPr lang="en-GB" sz="3200" i="1" dirty="0" smtClean="0">
              <a:solidFill>
                <a:prstClr val="black"/>
              </a:solidFill>
              <a:latin typeface="Calibri"/>
              <a:cs typeface="Calibri"/>
            </a:endParaRPr>
          </a:p>
          <a:p>
            <a:pPr marL="261938" algn="ctr" defTabSz="914400"/>
            <a:r>
              <a:rPr lang="en-GB" sz="3200" i="1" dirty="0" smtClean="0">
                <a:solidFill>
                  <a:prstClr val="black"/>
                </a:solidFill>
                <a:latin typeface="Calibri"/>
                <a:cs typeface="Calibri"/>
              </a:rPr>
              <a:t>received </a:t>
            </a:r>
            <a:r>
              <a:rPr lang="en-GB" sz="3200" b="1" i="1" dirty="0">
                <a:solidFill>
                  <a:srgbClr val="FF6600"/>
                </a:solidFill>
                <a:latin typeface="Calibri"/>
                <a:cs typeface="Calibri"/>
              </a:rPr>
              <a:t>9% </a:t>
            </a:r>
            <a:r>
              <a:rPr lang="en-GB" sz="3200" b="1" i="1" dirty="0" smtClean="0">
                <a:solidFill>
                  <a:srgbClr val="FF6600"/>
                </a:solidFill>
                <a:latin typeface="Calibri"/>
                <a:cs typeface="Calibri"/>
              </a:rPr>
              <a:t>more citations </a:t>
            </a:r>
            <a:r>
              <a:rPr lang="en-GB" sz="3200" i="1" dirty="0">
                <a:solidFill>
                  <a:prstClr val="black"/>
                </a:solidFill>
                <a:latin typeface="Calibri"/>
                <a:cs typeface="Calibri"/>
              </a:rPr>
              <a:t>than </a:t>
            </a:r>
            <a:endParaRPr lang="en-GB" sz="3200" i="1" dirty="0" smtClean="0">
              <a:solidFill>
                <a:prstClr val="black"/>
              </a:solidFill>
              <a:latin typeface="Calibri"/>
              <a:cs typeface="Calibri"/>
            </a:endParaRPr>
          </a:p>
          <a:p>
            <a:pPr marL="261938" algn="ctr" defTabSz="914400"/>
            <a:r>
              <a:rPr lang="en-GB" sz="3200" i="1" dirty="0" smtClean="0">
                <a:solidFill>
                  <a:prstClr val="black"/>
                </a:solidFill>
                <a:latin typeface="Calibri"/>
                <a:cs typeface="Calibri"/>
              </a:rPr>
              <a:t>similar </a:t>
            </a:r>
            <a:r>
              <a:rPr lang="en-GB" sz="3200" i="1" dirty="0">
                <a:solidFill>
                  <a:prstClr val="black"/>
                </a:solidFill>
                <a:latin typeface="Calibri"/>
                <a:cs typeface="Calibri"/>
              </a:rPr>
              <a:t>studies for which the data was not made available </a:t>
            </a:r>
            <a:r>
              <a:rPr lang="en-GB" sz="3200" i="1" dirty="0" smtClean="0">
                <a:solidFill>
                  <a:prstClr val="black"/>
                </a:solidFill>
                <a:latin typeface="Calibri"/>
                <a:cs typeface="Calibri"/>
              </a:rPr>
              <a:t>…”</a:t>
            </a:r>
          </a:p>
          <a:p>
            <a:pPr marL="261938" algn="r" defTabSz="914400"/>
            <a:endParaRPr lang="en-GB" sz="2000" dirty="0" smtClean="0">
              <a:solidFill>
                <a:prstClr val="black"/>
              </a:solidFill>
              <a:latin typeface="Calibri"/>
              <a:cs typeface="Calibri"/>
            </a:endParaRPr>
          </a:p>
          <a:p>
            <a:pPr marL="261938" algn="r" defTabSz="914400"/>
            <a:r>
              <a:rPr lang="en-GB" sz="2000" dirty="0" err="1" smtClean="0">
                <a:solidFill>
                  <a:prstClr val="black"/>
                </a:solidFill>
                <a:latin typeface="Calibri"/>
                <a:cs typeface="Calibri"/>
              </a:rPr>
              <a:t>Piowar</a:t>
            </a:r>
            <a:r>
              <a:rPr lang="en-GB" sz="2000" dirty="0" smtClean="0">
                <a:solidFill>
                  <a:prstClr val="black"/>
                </a:solidFill>
                <a:latin typeface="Calibri"/>
                <a:cs typeface="Calibri"/>
              </a:rPr>
              <a:t> H. &amp; Vision T. </a:t>
            </a:r>
            <a:r>
              <a:rPr lang="en-GB" sz="2000" dirty="0" smtClean="0">
                <a:solidFill>
                  <a:srgbClr val="6B46B1"/>
                </a:solidFill>
                <a:latin typeface="Calibri"/>
                <a:cs typeface="Calibri"/>
              </a:rPr>
              <a:t>(</a:t>
            </a:r>
            <a:r>
              <a:rPr lang="en-GB" sz="2000" dirty="0" smtClean="0">
                <a:solidFill>
                  <a:srgbClr val="FF6600"/>
                </a:solidFill>
                <a:latin typeface="Calibri"/>
                <a:cs typeface="Calibri"/>
              </a:rPr>
              <a:t>2013</a:t>
            </a:r>
            <a:r>
              <a:rPr lang="en-GB" sz="2000" dirty="0" smtClean="0">
                <a:solidFill>
                  <a:prstClr val="black"/>
                </a:solidFill>
                <a:latin typeface="Calibri"/>
                <a:cs typeface="Calibri"/>
              </a:rPr>
              <a:t>) </a:t>
            </a:r>
          </a:p>
          <a:p>
            <a:pPr marL="261938" algn="r" defTabSz="914400"/>
            <a:r>
              <a:rPr lang="en-GB" sz="2000" dirty="0" smtClean="0">
                <a:solidFill>
                  <a:prstClr val="black"/>
                </a:solidFill>
                <a:latin typeface="Calibri"/>
                <a:cs typeface="Calibri"/>
              </a:rPr>
              <a:t>“Data reuse and the open data citation advantage” </a:t>
            </a:r>
          </a:p>
          <a:p>
            <a:pPr marL="261938" algn="r" defTabSz="914400"/>
            <a:r>
              <a:rPr lang="en-GB" sz="2000" i="1" dirty="0" err="1" smtClean="0">
                <a:solidFill>
                  <a:prstClr val="black"/>
                </a:solidFill>
                <a:latin typeface="Calibri"/>
                <a:cs typeface="Calibri"/>
              </a:rPr>
              <a:t>PeerJ</a:t>
            </a:r>
            <a:r>
              <a:rPr lang="en-GB" sz="2000" i="1" dirty="0" smtClean="0">
                <a:solidFill>
                  <a:prstClr val="black"/>
                </a:solidFill>
                <a:latin typeface="Calibri"/>
                <a:cs typeface="Calibri"/>
              </a:rPr>
              <a:t>,</a:t>
            </a:r>
            <a:r>
              <a:rPr lang="en-GB" sz="2000" dirty="0" smtClean="0">
                <a:solidFill>
                  <a:prstClr val="black"/>
                </a:solidFill>
                <a:latin typeface="Calibri"/>
                <a:cs typeface="Calibri"/>
              </a:rPr>
              <a:t> </a:t>
            </a:r>
            <a:r>
              <a:rPr lang="en-GB" sz="2000" dirty="0" smtClean="0">
                <a:solidFill>
                  <a:prstClr val="black"/>
                </a:solidFill>
                <a:latin typeface="Calibri"/>
                <a:cs typeface="Calibri"/>
                <a:hlinkClick r:id="rId3"/>
              </a:rPr>
              <a:t>http://peerj.com/articles/175/</a:t>
            </a:r>
            <a:r>
              <a:rPr lang="en-GB" sz="2000" dirty="0" smtClean="0">
                <a:solidFill>
                  <a:prstClr val="black"/>
                </a:solidFill>
                <a:latin typeface="Calibri"/>
                <a:cs typeface="Calibri"/>
              </a:rPr>
              <a:t>  </a:t>
            </a:r>
          </a:p>
          <a:p>
            <a:pPr marL="261938" defTabSz="914400"/>
            <a:endParaRPr lang="en-GB" sz="3500" dirty="0" smtClean="0">
              <a:solidFill>
                <a:prstClr val="black"/>
              </a:solidFill>
              <a:latin typeface="Calibri"/>
              <a:cs typeface="Calibri"/>
            </a:endParaRPr>
          </a:p>
          <a:p>
            <a:pPr marL="719138" indent="-457200" defTabSz="914400">
              <a:buFont typeface="Arial" panose="020B0604020202020204" pitchFamily="34" charset="0"/>
              <a:buChar char="•"/>
            </a:pPr>
            <a:endParaRPr lang="en-GB" sz="3500" dirty="0" smtClean="0">
              <a:solidFill>
                <a:prstClr val="black"/>
              </a:solidFill>
              <a:latin typeface="Calibri"/>
              <a:cs typeface="Calibri"/>
            </a:endParaRPr>
          </a:p>
          <a:p>
            <a:pPr marL="261938"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indent="11113" algn="ctr" defTabSz="914400"/>
            <a:endParaRPr lang="en-GB" sz="900" dirty="0" smtClean="0">
              <a:solidFill>
                <a:prstClr val="black"/>
              </a:solidFill>
              <a:latin typeface="Impact"/>
              <a:cs typeface="Impact"/>
            </a:endParaRPr>
          </a:p>
        </p:txBody>
      </p:sp>
    </p:spTree>
    <p:extLst>
      <p:ext uri="{BB962C8B-B14F-4D97-AF65-F5344CB8AC3E}">
        <p14:creationId xmlns:p14="http://schemas.microsoft.com/office/powerpoint/2010/main" val="7523193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660066"/>
                </a:solidFill>
                <a:latin typeface="Impact"/>
                <a:cs typeface="Impact"/>
              </a:rPr>
              <a:t>Session Outline</a:t>
            </a:r>
            <a:endParaRPr lang="en-US" sz="6000" dirty="0">
              <a:solidFill>
                <a:srgbClr val="660066"/>
              </a:solidFill>
              <a:latin typeface="Impact"/>
              <a:cs typeface="Impact"/>
            </a:endParaRPr>
          </a:p>
        </p:txBody>
      </p:sp>
      <p:sp>
        <p:nvSpPr>
          <p:cNvPr id="3" name="Content Placeholder 2"/>
          <p:cNvSpPr>
            <a:spLocks noGrp="1"/>
          </p:cNvSpPr>
          <p:nvPr>
            <p:ph idx="1"/>
          </p:nvPr>
        </p:nvSpPr>
        <p:spPr/>
        <p:txBody>
          <a:bodyPr>
            <a:normAutofit fontScale="77500" lnSpcReduction="20000"/>
          </a:bodyPr>
          <a:lstStyle/>
          <a:p>
            <a:pPr marL="0" indent="0">
              <a:buNone/>
            </a:pPr>
            <a:r>
              <a:rPr lang="en-GB" sz="4000" dirty="0" smtClean="0">
                <a:solidFill>
                  <a:srgbClr val="000000"/>
                </a:solidFill>
                <a:cs typeface="Calibri"/>
              </a:rPr>
              <a:t>I. RDM </a:t>
            </a:r>
            <a:r>
              <a:rPr lang="en-GB" sz="4000" dirty="0">
                <a:solidFill>
                  <a:srgbClr val="000000"/>
                </a:solidFill>
                <a:cs typeface="Calibri"/>
              </a:rPr>
              <a:t>Overview</a:t>
            </a:r>
          </a:p>
          <a:p>
            <a:pPr lvl="1">
              <a:buFont typeface="Arial"/>
              <a:buChar char="•"/>
            </a:pPr>
            <a:r>
              <a:rPr lang="en-GB" dirty="0">
                <a:solidFill>
                  <a:srgbClr val="000000"/>
                </a:solidFill>
                <a:cs typeface="Calibri"/>
              </a:rPr>
              <a:t>What is “Research Data”?</a:t>
            </a:r>
          </a:p>
          <a:p>
            <a:pPr lvl="1">
              <a:buFont typeface="Arial"/>
              <a:buChar char="•"/>
            </a:pPr>
            <a:r>
              <a:rPr lang="en-GB" dirty="0">
                <a:solidFill>
                  <a:srgbClr val="000000"/>
                </a:solidFill>
                <a:uFill>
                  <a:solidFill>
                    <a:srgbClr val="7030A0"/>
                  </a:solidFill>
                </a:uFill>
                <a:cs typeface="Calibri"/>
              </a:rPr>
              <a:t>What is “Research Data Management” ?</a:t>
            </a:r>
            <a:endParaRPr lang="en-GB" dirty="0">
              <a:solidFill>
                <a:srgbClr val="000000"/>
              </a:solidFill>
              <a:cs typeface="Calibri"/>
            </a:endParaRPr>
          </a:p>
          <a:p>
            <a:pPr lvl="1">
              <a:buFont typeface="Arial"/>
              <a:buChar char="•"/>
            </a:pPr>
            <a:r>
              <a:rPr lang="en-GB" dirty="0">
                <a:solidFill>
                  <a:srgbClr val="000000"/>
                </a:solidFill>
                <a:uFill>
                  <a:solidFill>
                    <a:srgbClr val="7030A0"/>
                  </a:solidFill>
                </a:uFill>
                <a:cs typeface="Calibri"/>
              </a:rPr>
              <a:t>Why Research Data Management is important? </a:t>
            </a:r>
            <a:endParaRPr lang="en-GB" dirty="0">
              <a:solidFill>
                <a:srgbClr val="000000"/>
              </a:solidFill>
              <a:cs typeface="Calibri"/>
            </a:endParaRPr>
          </a:p>
          <a:p>
            <a:pPr marL="57150" indent="0">
              <a:buNone/>
            </a:pPr>
            <a:r>
              <a:rPr lang="en-GB" sz="4000" dirty="0" smtClean="0">
                <a:solidFill>
                  <a:srgbClr val="000000"/>
                </a:solidFill>
                <a:uFill>
                  <a:solidFill>
                    <a:srgbClr val="7030A0"/>
                  </a:solidFill>
                </a:uFill>
                <a:cs typeface="Calibri"/>
              </a:rPr>
              <a:t>II. Data Sharing</a:t>
            </a:r>
          </a:p>
          <a:p>
            <a:pPr lvl="1">
              <a:buFont typeface="Arial"/>
              <a:buChar char="•"/>
            </a:pPr>
            <a:r>
              <a:rPr lang="en-GB" dirty="0">
                <a:solidFill>
                  <a:srgbClr val="000000"/>
                </a:solidFill>
                <a:uFill>
                  <a:solidFill>
                    <a:srgbClr val="7030A0"/>
                  </a:solidFill>
                </a:uFill>
                <a:cs typeface="Calibri"/>
              </a:rPr>
              <a:t>How to publish data with DOI? </a:t>
            </a:r>
            <a:endParaRPr lang="en-GB" dirty="0" smtClean="0">
              <a:solidFill>
                <a:srgbClr val="000000"/>
              </a:solidFill>
              <a:cs typeface="Calibri"/>
            </a:endParaRPr>
          </a:p>
          <a:p>
            <a:pPr lvl="1">
              <a:buFont typeface="Arial"/>
              <a:buChar char="•"/>
            </a:pPr>
            <a:r>
              <a:rPr lang="en-GB" dirty="0" smtClean="0">
                <a:solidFill>
                  <a:srgbClr val="000000"/>
                </a:solidFill>
                <a:cs typeface="Calibri"/>
              </a:rPr>
              <a:t>IPRs</a:t>
            </a:r>
          </a:p>
          <a:p>
            <a:pPr lvl="1">
              <a:buFont typeface="Arial"/>
              <a:buChar char="•"/>
            </a:pPr>
            <a:r>
              <a:rPr lang="en-GB" dirty="0" smtClean="0">
                <a:solidFill>
                  <a:srgbClr val="000000"/>
                </a:solidFill>
                <a:cs typeface="Calibri"/>
              </a:rPr>
              <a:t>DPA and Information Security</a:t>
            </a:r>
            <a:endParaRPr lang="en-GB" dirty="0">
              <a:solidFill>
                <a:srgbClr val="000000"/>
              </a:solidFill>
              <a:cs typeface="Calibri"/>
            </a:endParaRPr>
          </a:p>
          <a:p>
            <a:pPr marL="0" indent="0">
              <a:buNone/>
            </a:pPr>
            <a:r>
              <a:rPr lang="en-GB" sz="4000" dirty="0" smtClean="0">
                <a:solidFill>
                  <a:srgbClr val="000000"/>
                </a:solidFill>
                <a:uFill>
                  <a:solidFill>
                    <a:srgbClr val="7030A0"/>
                  </a:solidFill>
                </a:uFill>
                <a:cs typeface="Calibri"/>
              </a:rPr>
              <a:t>III. Data Management Plans</a:t>
            </a:r>
          </a:p>
          <a:p>
            <a:pPr lvl="1">
              <a:buFont typeface="Arial"/>
              <a:buChar char="•"/>
            </a:pPr>
            <a:r>
              <a:rPr lang="en-GB" sz="2900" dirty="0">
                <a:solidFill>
                  <a:srgbClr val="000000"/>
                </a:solidFill>
                <a:uFill>
                  <a:solidFill>
                    <a:srgbClr val="7030A0"/>
                  </a:solidFill>
                </a:uFill>
                <a:cs typeface="Calibri"/>
              </a:rPr>
              <a:t>E</a:t>
            </a:r>
            <a:r>
              <a:rPr lang="en-GB" sz="2900" dirty="0" smtClean="0">
                <a:solidFill>
                  <a:srgbClr val="000000"/>
                </a:solidFill>
                <a:uFill>
                  <a:solidFill>
                    <a:srgbClr val="7030A0"/>
                  </a:solidFill>
                </a:uFill>
                <a:cs typeface="Calibri"/>
              </a:rPr>
              <a:t>xample plans</a:t>
            </a:r>
          </a:p>
          <a:p>
            <a:pPr marL="57150" indent="0">
              <a:buNone/>
            </a:pPr>
            <a:r>
              <a:rPr lang="en-GB" sz="4000" dirty="0" smtClean="0">
                <a:solidFill>
                  <a:srgbClr val="000000"/>
                </a:solidFill>
                <a:uFill>
                  <a:solidFill>
                    <a:srgbClr val="7030A0"/>
                  </a:solidFill>
                </a:uFill>
                <a:cs typeface="Calibri"/>
              </a:rPr>
              <a:t>IV. Discussion</a:t>
            </a:r>
          </a:p>
          <a:p>
            <a:pPr marL="742950" lvl="2" indent="-342900"/>
            <a:endParaRPr lang="en-GB" dirty="0" smtClean="0">
              <a:solidFill>
                <a:srgbClr val="000000"/>
              </a:solidFill>
              <a:cs typeface="Calibri"/>
            </a:endParaRPr>
          </a:p>
          <a:p>
            <a:pPr marL="0" indent="0">
              <a:buNone/>
            </a:pPr>
            <a:endParaRPr lang="en-GB" sz="4000" dirty="0">
              <a:solidFill>
                <a:srgbClr val="000000"/>
              </a:solidFill>
              <a:uFill>
                <a:solidFill>
                  <a:srgbClr val="7030A0"/>
                </a:solidFill>
              </a:uFill>
              <a:cs typeface="Calibri"/>
            </a:endParaRPr>
          </a:p>
          <a:p>
            <a:endParaRPr lang="en-US" dirty="0"/>
          </a:p>
        </p:txBody>
      </p:sp>
    </p:spTree>
    <p:extLst>
      <p:ext uri="{BB962C8B-B14F-4D97-AF65-F5344CB8AC3E}">
        <p14:creationId xmlns:p14="http://schemas.microsoft.com/office/powerpoint/2010/main" val="6304315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004" y="116632"/>
            <a:ext cx="9144000" cy="1143000"/>
          </a:xfrm>
        </p:spPr>
        <p:txBody>
          <a:bodyPr>
            <a:noAutofit/>
          </a:bodyPr>
          <a:lstStyle/>
          <a:p>
            <a:r>
              <a:rPr lang="en-GB" sz="7200" dirty="0" smtClean="0">
                <a:solidFill>
                  <a:srgbClr val="660066"/>
                </a:solidFill>
                <a:latin typeface="Impact"/>
                <a:cs typeface="Impact"/>
              </a:rPr>
              <a:t>… data can be re-used</a:t>
            </a:r>
            <a:endParaRPr lang="en-GB" sz="7200" dirty="0">
              <a:solidFill>
                <a:srgbClr val="660066"/>
              </a:solidFill>
              <a:latin typeface="Impact"/>
              <a:cs typeface="Impact"/>
            </a:endParaRPr>
          </a:p>
        </p:txBody>
      </p:sp>
      <p:sp>
        <p:nvSpPr>
          <p:cNvPr id="3" name="Rectangle 2"/>
          <p:cNvSpPr/>
          <p:nvPr/>
        </p:nvSpPr>
        <p:spPr>
          <a:xfrm>
            <a:off x="0" y="1356727"/>
            <a:ext cx="8466394" cy="4816703"/>
          </a:xfrm>
          <a:prstGeom prst="rect">
            <a:avLst/>
          </a:prstGeom>
        </p:spPr>
        <p:txBody>
          <a:bodyPr wrap="square">
            <a:spAutoFit/>
          </a:bodyPr>
          <a:lstStyle/>
          <a:p>
            <a:pPr marL="261938" algn="ctr" defTabSz="914400"/>
            <a:r>
              <a:rPr lang="en-GB" sz="3200" i="1" dirty="0" smtClean="0">
                <a:solidFill>
                  <a:srgbClr val="000000"/>
                </a:solidFill>
                <a:latin typeface="Impact"/>
                <a:cs typeface="Impact"/>
              </a:rPr>
              <a:t>“The best thing to do with your data will be thought of by someone else” </a:t>
            </a:r>
            <a:br>
              <a:rPr lang="en-GB" sz="3200" i="1" dirty="0" smtClean="0">
                <a:solidFill>
                  <a:srgbClr val="000000"/>
                </a:solidFill>
                <a:latin typeface="Impact"/>
                <a:cs typeface="Impact"/>
              </a:rPr>
            </a:br>
            <a:r>
              <a:rPr lang="en-GB" sz="2400" dirty="0" smtClean="0">
                <a:solidFill>
                  <a:srgbClr val="000000"/>
                </a:solidFill>
                <a:latin typeface="Impact"/>
                <a:cs typeface="Impact"/>
                <a:hlinkClick r:id="rId3"/>
              </a:rPr>
              <a:t>Rufus Pollock</a:t>
            </a:r>
            <a:r>
              <a:rPr lang="en-GB" sz="2400" dirty="0">
                <a:solidFill>
                  <a:srgbClr val="000000"/>
                </a:solidFill>
                <a:latin typeface="Impact"/>
                <a:cs typeface="Impact"/>
              </a:rPr>
              <a:t>, co-</a:t>
            </a:r>
            <a:r>
              <a:rPr lang="en-GB" sz="2400" dirty="0" smtClean="0">
                <a:solidFill>
                  <a:srgbClr val="000000"/>
                </a:solidFill>
                <a:latin typeface="Impact"/>
                <a:cs typeface="Impact"/>
              </a:rPr>
              <a:t>founder Open </a:t>
            </a:r>
            <a:r>
              <a:rPr lang="en-GB" sz="2400" dirty="0">
                <a:solidFill>
                  <a:srgbClr val="000000"/>
                </a:solidFill>
                <a:latin typeface="Impact"/>
                <a:cs typeface="Impact"/>
              </a:rPr>
              <a:t>Knowledge Foundation</a:t>
            </a:r>
            <a:endParaRPr lang="en-GB" sz="3200" dirty="0" smtClean="0">
              <a:solidFill>
                <a:srgbClr val="000000"/>
              </a:solidFill>
              <a:latin typeface="Impact"/>
              <a:cs typeface="Impact"/>
            </a:endParaRPr>
          </a:p>
          <a:p>
            <a:pPr marL="261938" defTabSz="914400"/>
            <a:endParaRPr lang="en-GB" sz="1400" dirty="0" smtClean="0">
              <a:solidFill>
                <a:prstClr val="black"/>
              </a:solidFill>
              <a:latin typeface="Impact"/>
              <a:cs typeface="Impact"/>
            </a:endParaRPr>
          </a:p>
          <a:p>
            <a:pPr marL="719138" indent="-457200" defTabSz="914400">
              <a:buFont typeface="Arial" panose="020B0604020202020204" pitchFamily="34" charset="0"/>
              <a:buChar char="•"/>
            </a:pPr>
            <a:r>
              <a:rPr lang="en-GB" sz="3200" dirty="0" smtClean="0">
                <a:solidFill>
                  <a:srgbClr val="000000"/>
                </a:solidFill>
                <a:latin typeface="Impact"/>
                <a:cs typeface="Impact"/>
              </a:rPr>
              <a:t>Impact and innovation</a:t>
            </a:r>
            <a:r>
              <a:rPr lang="en-GB" sz="3200" dirty="0">
                <a:solidFill>
                  <a:srgbClr val="000000"/>
                </a:solidFill>
                <a:latin typeface="Impact"/>
                <a:cs typeface="Impact"/>
              </a:rPr>
              <a:t/>
            </a:r>
            <a:br>
              <a:rPr lang="en-GB" sz="3200" dirty="0">
                <a:solidFill>
                  <a:srgbClr val="000000"/>
                </a:solidFill>
                <a:latin typeface="Impact"/>
                <a:cs typeface="Impact"/>
              </a:rPr>
            </a:br>
            <a:r>
              <a:rPr lang="en-GB" sz="3200" dirty="0" smtClean="0">
                <a:solidFill>
                  <a:srgbClr val="000000"/>
                </a:solidFill>
                <a:latin typeface="Impact"/>
                <a:cs typeface="Impact"/>
              </a:rPr>
              <a:t>	</a:t>
            </a:r>
            <a:r>
              <a:rPr lang="en-GB" sz="2000" dirty="0" smtClean="0">
                <a:solidFill>
                  <a:srgbClr val="000000"/>
                </a:solidFill>
                <a:latin typeface="Impact"/>
                <a:cs typeface="Impact"/>
              </a:rPr>
              <a:t>Sharing </a:t>
            </a:r>
            <a:r>
              <a:rPr lang="en-GB" sz="2000" dirty="0">
                <a:solidFill>
                  <a:srgbClr val="000000"/>
                </a:solidFill>
                <a:latin typeface="Impact"/>
                <a:cs typeface="Impact"/>
              </a:rPr>
              <a:t>of Data Leads to </a:t>
            </a:r>
            <a:r>
              <a:rPr lang="en-GB" sz="2000" dirty="0">
                <a:solidFill>
                  <a:srgbClr val="000000"/>
                </a:solidFill>
                <a:latin typeface="Impact"/>
                <a:cs typeface="Impact"/>
                <a:hlinkClick r:id="rId4"/>
              </a:rPr>
              <a:t>Progress on Alzheimer’s</a:t>
            </a:r>
            <a:r>
              <a:rPr lang="en-GB" sz="2000" dirty="0">
                <a:solidFill>
                  <a:srgbClr val="000000"/>
                </a:solidFill>
                <a:latin typeface="Impact"/>
                <a:cs typeface="Impact"/>
              </a:rPr>
              <a:t/>
            </a:r>
            <a:br>
              <a:rPr lang="en-GB" sz="2000" dirty="0">
                <a:solidFill>
                  <a:srgbClr val="000000"/>
                </a:solidFill>
                <a:latin typeface="Impact"/>
                <a:cs typeface="Impact"/>
              </a:rPr>
            </a:br>
            <a:endParaRPr lang="en-GB" sz="2000" dirty="0" smtClean="0">
              <a:solidFill>
                <a:srgbClr val="000000"/>
              </a:solidFill>
              <a:latin typeface="Impact"/>
              <a:cs typeface="Impact"/>
            </a:endParaRPr>
          </a:p>
          <a:p>
            <a:pPr marL="719138" indent="-457200" defTabSz="914400">
              <a:buFont typeface="Arial" panose="020B0604020202020204" pitchFamily="34" charset="0"/>
              <a:buChar char="•"/>
            </a:pPr>
            <a:r>
              <a:rPr lang="en-GB" sz="3200" dirty="0" smtClean="0">
                <a:solidFill>
                  <a:srgbClr val="000000"/>
                </a:solidFill>
                <a:latin typeface="Impact"/>
                <a:cs typeface="Impact"/>
              </a:rPr>
              <a:t>Collaboration and teaching</a:t>
            </a:r>
            <a:endParaRPr lang="en-GB" sz="3200" dirty="0">
              <a:solidFill>
                <a:srgbClr val="000000"/>
              </a:solidFill>
              <a:latin typeface="Impact"/>
              <a:cs typeface="Impact"/>
            </a:endParaRPr>
          </a:p>
          <a:p>
            <a:pPr marL="261938" defTabSz="914400"/>
            <a:r>
              <a:rPr lang="en-GB" sz="2000" dirty="0" smtClean="0">
                <a:solidFill>
                  <a:srgbClr val="000000"/>
                </a:solidFill>
                <a:latin typeface="Impact"/>
                <a:cs typeface="Impact"/>
              </a:rPr>
              <a:t/>
            </a:r>
            <a:br>
              <a:rPr lang="en-GB" sz="2000" dirty="0" smtClean="0">
                <a:solidFill>
                  <a:srgbClr val="000000"/>
                </a:solidFill>
                <a:latin typeface="Impact"/>
                <a:cs typeface="Impact"/>
              </a:rPr>
            </a:br>
            <a:r>
              <a:rPr lang="en-GB" sz="2000" dirty="0" smtClean="0">
                <a:solidFill>
                  <a:srgbClr val="000000"/>
                </a:solidFill>
                <a:latin typeface="Impact"/>
                <a:cs typeface="Impact"/>
              </a:rPr>
              <a:t> 	</a:t>
            </a:r>
            <a:r>
              <a:rPr lang="en-GB" sz="2000" dirty="0" smtClean="0">
                <a:solidFill>
                  <a:prstClr val="black"/>
                </a:solidFill>
                <a:latin typeface="Impact"/>
                <a:cs typeface="Impact"/>
              </a:rPr>
              <a:t>Iris </a:t>
            </a:r>
            <a:r>
              <a:rPr lang="en-GB" sz="2000" dirty="0">
                <a:solidFill>
                  <a:prstClr val="black"/>
                </a:solidFill>
                <a:latin typeface="Impact"/>
                <a:cs typeface="Impact"/>
              </a:rPr>
              <a:t>Flower </a:t>
            </a:r>
            <a:r>
              <a:rPr lang="en-GB" sz="2000" dirty="0">
                <a:solidFill>
                  <a:prstClr val="black"/>
                </a:solidFill>
                <a:latin typeface="Impact"/>
                <a:cs typeface="Impact"/>
                <a:hlinkClick r:id="rId5"/>
              </a:rPr>
              <a:t>Data Set</a:t>
            </a:r>
            <a:r>
              <a:rPr lang="en-GB" sz="2000" dirty="0">
                <a:solidFill>
                  <a:prstClr val="black"/>
                </a:solidFill>
                <a:latin typeface="Impact"/>
                <a:cs typeface="Impact"/>
              </a:rPr>
              <a:t>, Fisher, R.A.  </a:t>
            </a:r>
            <a:r>
              <a:rPr lang="en-GB" sz="2000" dirty="0" smtClean="0">
                <a:solidFill>
                  <a:prstClr val="black"/>
                </a:solidFill>
                <a:latin typeface="Impact"/>
                <a:cs typeface="Impact"/>
              </a:rPr>
              <a:t>1936</a:t>
            </a:r>
            <a:br>
              <a:rPr lang="en-GB" sz="2000" dirty="0" smtClean="0">
                <a:solidFill>
                  <a:prstClr val="black"/>
                </a:solidFill>
                <a:latin typeface="Impact"/>
                <a:cs typeface="Impact"/>
              </a:rPr>
            </a:br>
            <a:r>
              <a:rPr lang="en-GB" sz="2000" dirty="0" smtClean="0">
                <a:solidFill>
                  <a:prstClr val="black"/>
                </a:solidFill>
                <a:latin typeface="Impact"/>
                <a:cs typeface="Impact"/>
              </a:rPr>
              <a:t>	</a:t>
            </a:r>
            <a:r>
              <a:rPr lang="en-GB" sz="2000" dirty="0" smtClean="0">
                <a:solidFill>
                  <a:prstClr val="black"/>
                </a:solidFill>
                <a:latin typeface="Impact"/>
                <a:cs typeface="Impact"/>
                <a:hlinkClick r:id="rId6"/>
              </a:rPr>
              <a:t>1000 Genomes </a:t>
            </a:r>
            <a:r>
              <a:rPr lang="en-GB" sz="2000" dirty="0" smtClean="0">
                <a:solidFill>
                  <a:prstClr val="black"/>
                </a:solidFill>
                <a:latin typeface="Impact"/>
                <a:cs typeface="Impact"/>
              </a:rPr>
              <a:t>– A Deep Catalogue of Human genetic Variation</a:t>
            </a:r>
            <a:endParaRPr lang="en-GB" sz="3200" dirty="0" smtClean="0">
              <a:solidFill>
                <a:prstClr val="black"/>
              </a:solidFill>
              <a:latin typeface="Impact"/>
              <a:cs typeface="Impact"/>
            </a:endParaRPr>
          </a:p>
          <a:p>
            <a:pPr marL="261938" defTabSz="914400"/>
            <a:r>
              <a:rPr lang="en-GB" sz="2000" dirty="0">
                <a:solidFill>
                  <a:prstClr val="black"/>
                </a:solidFill>
                <a:latin typeface="Impact"/>
                <a:cs typeface="Impact"/>
              </a:rPr>
              <a:t>	</a:t>
            </a:r>
            <a:r>
              <a:rPr lang="en-GB" sz="2000" dirty="0" smtClean="0">
                <a:solidFill>
                  <a:prstClr val="black"/>
                </a:solidFill>
                <a:latin typeface="Impact"/>
                <a:cs typeface="Impact"/>
              </a:rPr>
              <a:t>	</a:t>
            </a:r>
            <a:endParaRPr lang="en-GB" sz="3500" dirty="0" smtClean="0">
              <a:solidFill>
                <a:prstClr val="black"/>
              </a:solidFill>
              <a:latin typeface="Impact"/>
              <a:cs typeface="Impact"/>
            </a:endParaRPr>
          </a:p>
          <a:p>
            <a:pPr marL="261938" indent="11113" algn="ctr" defTabSz="914400"/>
            <a:endParaRPr lang="en-GB" sz="900" dirty="0" smtClean="0">
              <a:solidFill>
                <a:prstClr val="black"/>
              </a:solidFill>
              <a:latin typeface="Impact"/>
              <a:cs typeface="Impact"/>
            </a:endParaRPr>
          </a:p>
        </p:txBody>
      </p:sp>
    </p:spTree>
    <p:extLst>
      <p:ext uri="{BB962C8B-B14F-4D97-AF65-F5344CB8AC3E}">
        <p14:creationId xmlns:p14="http://schemas.microsoft.com/office/powerpoint/2010/main" val="184502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8902095" cy="1143000"/>
          </a:xfrm>
        </p:spPr>
        <p:txBody>
          <a:bodyPr>
            <a:noAutofit/>
          </a:bodyPr>
          <a:lstStyle/>
          <a:p>
            <a:r>
              <a:rPr lang="en-US" sz="6000" dirty="0" smtClean="0">
                <a:solidFill>
                  <a:srgbClr val="660066"/>
                </a:solidFill>
                <a:latin typeface="Impact"/>
                <a:cs typeface="Impact"/>
              </a:rPr>
              <a:t> What you are expected to do?</a:t>
            </a:r>
            <a:endParaRPr lang="en-US" sz="6000" dirty="0">
              <a:solidFill>
                <a:srgbClr val="660066"/>
              </a:solidFill>
              <a:latin typeface="Impact"/>
              <a:cs typeface="Impact"/>
            </a:endParaRPr>
          </a:p>
        </p:txBody>
      </p:sp>
      <p:sp>
        <p:nvSpPr>
          <p:cNvPr id="3" name="Content Placeholder 2"/>
          <p:cNvSpPr>
            <a:spLocks noGrp="1"/>
          </p:cNvSpPr>
          <p:nvPr>
            <p:ph idx="1"/>
          </p:nvPr>
        </p:nvSpPr>
        <p:spPr>
          <a:xfrm>
            <a:off x="457200" y="1842100"/>
            <a:ext cx="8229600" cy="4525963"/>
          </a:xfrm>
        </p:spPr>
        <p:txBody>
          <a:bodyPr/>
          <a:lstStyle/>
          <a:p>
            <a:r>
              <a:rPr lang="en-US" dirty="0" smtClean="0"/>
              <a:t>Plan and document new data (metadata) </a:t>
            </a:r>
          </a:p>
          <a:p>
            <a:r>
              <a:rPr lang="en-US" dirty="0"/>
              <a:t>Budget for RDM in </a:t>
            </a:r>
            <a:r>
              <a:rPr lang="en-US" dirty="0" smtClean="0"/>
              <a:t>their grant </a:t>
            </a:r>
            <a:r>
              <a:rPr lang="en-US" dirty="0"/>
              <a:t>application (staff, storage</a:t>
            </a:r>
            <a:r>
              <a:rPr lang="en-US" dirty="0" smtClean="0"/>
              <a:t>)</a:t>
            </a:r>
          </a:p>
          <a:p>
            <a:r>
              <a:rPr lang="en-US" dirty="0" smtClean="0"/>
              <a:t>For every new publication - share all sharable data (exemptions: IPR, sensitive data) and add an access statement</a:t>
            </a:r>
          </a:p>
          <a:p>
            <a:r>
              <a:rPr lang="en-US" dirty="0" smtClean="0"/>
              <a:t>Archive data +10 years</a:t>
            </a:r>
          </a:p>
          <a:p>
            <a:r>
              <a:rPr lang="en-US" dirty="0" smtClean="0"/>
              <a:t>Be aware of available help</a:t>
            </a:r>
            <a:endParaRPr lang="en-US" dirty="0"/>
          </a:p>
        </p:txBody>
      </p:sp>
    </p:spTree>
    <p:extLst>
      <p:ext uri="{BB962C8B-B14F-4D97-AF65-F5344CB8AC3E}">
        <p14:creationId xmlns:p14="http://schemas.microsoft.com/office/powerpoint/2010/main" val="12280627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671584999_57a872d38e_z.jpg"/>
          <p:cNvPicPr>
            <a:picLocks noGrp="1" noChangeAspect="1"/>
          </p:cNvPicPr>
          <p:nvPr>
            <p:ph idx="1"/>
          </p:nvPr>
        </p:nvPicPr>
        <p:blipFill rotWithShape="1">
          <a:blip r:embed="rId3">
            <a:extLst>
              <a:ext uri="{28A0092B-C50C-407E-A947-70E740481C1C}">
                <a14:useLocalDpi xmlns:a14="http://schemas.microsoft.com/office/drawing/2010/main" val="0"/>
              </a:ext>
            </a:extLst>
          </a:blip>
          <a:srcRect t="3057" b="13609"/>
          <a:stretch/>
        </p:blipFill>
        <p:spPr>
          <a:xfrm>
            <a:off x="118540" y="0"/>
            <a:ext cx="8229600" cy="6858000"/>
          </a:xfrm>
        </p:spPr>
      </p:pic>
      <p:sp>
        <p:nvSpPr>
          <p:cNvPr id="2" name="Title 1"/>
          <p:cNvSpPr>
            <a:spLocks noGrp="1"/>
          </p:cNvSpPr>
          <p:nvPr>
            <p:ph type="title"/>
          </p:nvPr>
        </p:nvSpPr>
        <p:spPr>
          <a:xfrm>
            <a:off x="0" y="0"/>
            <a:ext cx="3655180" cy="4027714"/>
          </a:xfrm>
        </p:spPr>
        <p:txBody>
          <a:bodyPr>
            <a:normAutofit/>
          </a:bodyPr>
          <a:lstStyle/>
          <a:p>
            <a:r>
              <a:rPr lang="en-US" sz="7000" dirty="0" smtClean="0">
                <a:solidFill>
                  <a:srgbClr val="660066"/>
                </a:solidFill>
                <a:latin typeface="Impact"/>
                <a:cs typeface="Impact"/>
              </a:rPr>
              <a:t>II. Data Sharing</a:t>
            </a:r>
            <a:endParaRPr lang="en-US" sz="7000" dirty="0">
              <a:solidFill>
                <a:srgbClr val="660066"/>
              </a:solidFill>
              <a:latin typeface="Impact"/>
              <a:cs typeface="Impact"/>
            </a:endParaRPr>
          </a:p>
        </p:txBody>
      </p:sp>
      <p:sp>
        <p:nvSpPr>
          <p:cNvPr id="6" name="TextBox 5"/>
          <p:cNvSpPr txBox="1"/>
          <p:nvPr/>
        </p:nvSpPr>
        <p:spPr>
          <a:xfrm>
            <a:off x="6059714" y="6407244"/>
            <a:ext cx="2827179" cy="369332"/>
          </a:xfrm>
          <a:prstGeom prst="rect">
            <a:avLst/>
          </a:prstGeom>
          <a:noFill/>
        </p:spPr>
        <p:txBody>
          <a:bodyPr wrap="none" rtlCol="0">
            <a:spAutoFit/>
          </a:bodyPr>
          <a:lstStyle/>
          <a:p>
            <a:r>
              <a:rPr lang="en-US" dirty="0" smtClean="0"/>
              <a:t>Eric Fischer @</a:t>
            </a:r>
            <a:r>
              <a:rPr lang="en-US" dirty="0" err="1" smtClean="0"/>
              <a:t>flickr</a:t>
            </a:r>
            <a:r>
              <a:rPr lang="en-US" dirty="0" smtClean="0"/>
              <a:t> CC-by-</a:t>
            </a:r>
            <a:r>
              <a:rPr lang="en-US" dirty="0" err="1" smtClean="0"/>
              <a:t>sa</a:t>
            </a:r>
            <a:endParaRPr lang="en-US" dirty="0"/>
          </a:p>
        </p:txBody>
      </p:sp>
      <p:sp>
        <p:nvSpPr>
          <p:cNvPr id="7" name="TextBox 6"/>
          <p:cNvSpPr txBox="1"/>
          <p:nvPr/>
        </p:nvSpPr>
        <p:spPr>
          <a:xfrm rot="16200000">
            <a:off x="6355239" y="2812738"/>
            <a:ext cx="4691083" cy="646331"/>
          </a:xfrm>
          <a:prstGeom prst="rect">
            <a:avLst/>
          </a:prstGeom>
          <a:noFill/>
        </p:spPr>
        <p:txBody>
          <a:bodyPr wrap="none" rtlCol="0">
            <a:spAutoFit/>
          </a:bodyPr>
          <a:lstStyle/>
          <a:p>
            <a:r>
              <a:rPr lang="en-US" sz="3600" dirty="0" smtClean="0">
                <a:hlinkClick r:id="rId4"/>
              </a:rPr>
              <a:t>http://govote.at/</a:t>
            </a:r>
            <a:r>
              <a:rPr lang="nl-NL" sz="3600" dirty="0" smtClean="0">
                <a:hlinkClick r:id="rId4"/>
              </a:rPr>
              <a:t>fd6c85</a:t>
            </a:r>
            <a:r>
              <a:rPr lang="nl-NL" sz="3600" dirty="0" smtClean="0"/>
              <a:t> </a:t>
            </a:r>
            <a:endParaRPr lang="en-US" sz="3600" dirty="0"/>
          </a:p>
        </p:txBody>
      </p:sp>
    </p:spTree>
    <p:extLst>
      <p:ext uri="{BB962C8B-B14F-4D97-AF65-F5344CB8AC3E}">
        <p14:creationId xmlns:p14="http://schemas.microsoft.com/office/powerpoint/2010/main" val="38866286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6066"/>
            <a:ext cx="3225498" cy="1143000"/>
          </a:xfrm>
        </p:spPr>
        <p:txBody>
          <a:bodyPr>
            <a:noAutofit/>
          </a:bodyPr>
          <a:lstStyle/>
          <a:p>
            <a:r>
              <a:rPr lang="en-GB" sz="6600" dirty="0" smtClean="0">
                <a:solidFill>
                  <a:srgbClr val="660066"/>
                </a:solidFill>
                <a:latin typeface="Impact" pitchFamily="34" charset="0"/>
              </a:rPr>
              <a:t>Sharing your data</a:t>
            </a:r>
            <a:endParaRPr lang="en-GB" sz="6600" dirty="0">
              <a:solidFill>
                <a:srgbClr val="660066"/>
              </a:solidFill>
              <a:latin typeface="Impact" pitchFamily="34" charset="0"/>
            </a:endParaRPr>
          </a:p>
        </p:txBody>
      </p:sp>
      <p:pic>
        <p:nvPicPr>
          <p:cNvPr id="19460" name="Picture 4"/>
          <p:cNvPicPr>
            <a:picLocks noChangeAspect="1" noChangeArrowheads="1"/>
          </p:cNvPicPr>
          <p:nvPr/>
        </p:nvPicPr>
        <p:blipFill>
          <a:blip r:embed="rId3" cstate="print"/>
          <a:srcRect/>
          <a:stretch>
            <a:fillRect/>
          </a:stretch>
        </p:blipFill>
        <p:spPr bwMode="auto">
          <a:xfrm>
            <a:off x="274584" y="3676431"/>
            <a:ext cx="5135988" cy="169448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47092" y="6887046"/>
            <a:ext cx="7848872" cy="707886"/>
          </a:xfrm>
          <a:prstGeom prst="rect">
            <a:avLst/>
          </a:prstGeom>
        </p:spPr>
        <p:txBody>
          <a:bodyPr wrap="square">
            <a:spAutoFit/>
          </a:bodyPr>
          <a:lstStyle/>
          <a:p>
            <a:r>
              <a:rPr lang="en-US" sz="2000" b="1" dirty="0">
                <a:solidFill>
                  <a:schemeClr val="bg1"/>
                </a:solidFill>
                <a:latin typeface="Impact"/>
                <a:cs typeface="Impact"/>
              </a:rPr>
              <a:t>Cite as: </a:t>
            </a:r>
            <a:r>
              <a:rPr lang="en-US" sz="2000" dirty="0">
                <a:solidFill>
                  <a:schemeClr val="bg1"/>
                </a:solidFill>
                <a:latin typeface="Impact"/>
                <a:cs typeface="Impact"/>
              </a:rPr>
              <a:t>ATLAS Collaboration ( 2013 ) </a:t>
            </a:r>
            <a:r>
              <a:rPr lang="en-US" sz="2000" dirty="0" err="1">
                <a:solidFill>
                  <a:schemeClr val="bg1"/>
                </a:solidFill>
                <a:latin typeface="Impact"/>
                <a:cs typeface="Impact"/>
              </a:rPr>
              <a:t>HepData</a:t>
            </a:r>
            <a:r>
              <a:rPr lang="en-US" sz="2000" dirty="0">
                <a:solidFill>
                  <a:schemeClr val="bg1"/>
                </a:solidFill>
                <a:latin typeface="Impact"/>
                <a:cs typeface="Impact"/>
              </a:rPr>
              <a:t>, </a:t>
            </a:r>
            <a:r>
              <a:rPr lang="en-US" sz="2000" dirty="0">
                <a:solidFill>
                  <a:schemeClr val="bg1"/>
                </a:solidFill>
                <a:latin typeface="Impact"/>
                <a:cs typeface="Impact"/>
                <a:hlinkClick r:id="rId4"/>
              </a:rPr>
              <a:t>http://doi.org/10.7484/INSPIREHEP.DATA.A78C.HK44</a:t>
            </a:r>
            <a:endParaRPr lang="en-GB" sz="2000" dirty="0">
              <a:solidFill>
                <a:schemeClr val="bg1"/>
              </a:solidFill>
              <a:latin typeface="Impact"/>
              <a:cs typeface="Impact"/>
            </a:endParaRPr>
          </a:p>
        </p:txBody>
      </p:sp>
      <p:pic>
        <p:nvPicPr>
          <p:cNvPr id="9" name="Picture 8"/>
          <p:cNvPicPr>
            <a:picLocks noChangeAspect="1"/>
          </p:cNvPicPr>
          <p:nvPr/>
        </p:nvPicPr>
        <p:blipFill>
          <a:blip r:embed="rId5"/>
          <a:stretch>
            <a:fillRect/>
          </a:stretch>
        </p:blipFill>
        <p:spPr>
          <a:xfrm>
            <a:off x="493092" y="5477397"/>
            <a:ext cx="3810000" cy="1028700"/>
          </a:xfrm>
          <a:prstGeom prst="rect">
            <a:avLst/>
          </a:prstGeom>
          <a:ln>
            <a:noFill/>
          </a:ln>
          <a:effectLst>
            <a:outerShdw blurRad="292100" dist="139700" dir="2700000" algn="tl" rotWithShape="0">
              <a:srgbClr val="333333">
                <a:alpha val="65000"/>
              </a:srgbClr>
            </a:outerShdw>
          </a:effectLst>
        </p:spPr>
      </p:pic>
      <p:pic>
        <p:nvPicPr>
          <p:cNvPr id="4" name="Content Placeholder 3" descr="Screen Shot 2015-03-19 at 15.27.36.png"/>
          <p:cNvPicPr>
            <a:picLocks noGrp="1" noChangeAspect="1"/>
          </p:cNvPicPr>
          <p:nvPr>
            <p:ph idx="1"/>
          </p:nvPr>
        </p:nvPicPr>
        <p:blipFill>
          <a:blip r:embed="rId6">
            <a:extLst>
              <a:ext uri="{28A0092B-C50C-407E-A947-70E740481C1C}">
                <a14:useLocalDpi xmlns:a14="http://schemas.microsoft.com/office/drawing/2010/main" val="0"/>
              </a:ext>
            </a:extLst>
          </a:blip>
          <a:srcRect t="4865" b="4865"/>
          <a:stretch>
            <a:fillRect/>
          </a:stretch>
        </p:blipFill>
        <p:spPr>
          <a:xfrm>
            <a:off x="5897559" y="5353674"/>
            <a:ext cx="2095461" cy="1152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4"/>
          <p:cNvPicPr>
            <a:picLocks noChangeAspect="1"/>
          </p:cNvPicPr>
          <p:nvPr/>
        </p:nvPicPr>
        <p:blipFill>
          <a:blip r:embed="rId7"/>
          <a:srcRect t="14167" b="14167"/>
          <a:stretch>
            <a:fillRect/>
          </a:stretch>
        </p:blipFill>
        <p:spPr>
          <a:xfrm>
            <a:off x="3225498" y="0"/>
            <a:ext cx="6015038" cy="3308350"/>
          </a:xfrm>
          <a:prstGeom prst="rect">
            <a:avLst/>
          </a:prstGeom>
          <a:ln>
            <a:noFill/>
          </a:ln>
          <a:effectLst>
            <a:outerShdw blurRad="292100" dist="139700" dir="2700000" algn="tl" rotWithShape="0">
              <a:srgbClr val="333333">
                <a:alpha val="65000"/>
              </a:srgbClr>
            </a:outerShdw>
          </a:effectLst>
        </p:spPr>
      </p:pic>
      <p:pic>
        <p:nvPicPr>
          <p:cNvPr id="19464" name="Picture 8"/>
          <p:cNvPicPr>
            <a:picLocks noChangeAspect="1" noChangeArrowheads="1"/>
          </p:cNvPicPr>
          <p:nvPr/>
        </p:nvPicPr>
        <p:blipFill>
          <a:blip r:embed="rId8" cstate="print"/>
          <a:srcRect/>
          <a:stretch>
            <a:fillRect/>
          </a:stretch>
        </p:blipFill>
        <p:spPr bwMode="auto">
          <a:xfrm>
            <a:off x="5897559" y="2876331"/>
            <a:ext cx="2857500" cy="1600200"/>
          </a:xfrm>
          <a:prstGeom prst="roundRect">
            <a:avLst>
              <a:gd name="adj" fmla="val 8594"/>
            </a:avLst>
          </a:prstGeom>
          <a:solidFill>
            <a:srgbClr val="FFFFFF">
              <a:shade val="85000"/>
            </a:srgbClr>
          </a:solidFill>
          <a:ln w="28575">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22251685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78"/>
            <a:ext cx="8229600" cy="1143000"/>
          </a:xfrm>
        </p:spPr>
        <p:txBody>
          <a:bodyPr>
            <a:normAutofit/>
          </a:bodyPr>
          <a:lstStyle/>
          <a:p>
            <a:r>
              <a:rPr lang="en-US" dirty="0" smtClean="0">
                <a:solidFill>
                  <a:srgbClr val="660066"/>
                </a:solidFill>
                <a:latin typeface="Impact"/>
                <a:cs typeface="Impact"/>
              </a:rPr>
              <a:t>Discover Durham Collections</a:t>
            </a:r>
            <a:endParaRPr lang="en-US" dirty="0">
              <a:solidFill>
                <a:srgbClr val="660066"/>
              </a:solidFill>
              <a:latin typeface="Impact"/>
              <a:cs typeface="Impact"/>
            </a:endParaRPr>
          </a:p>
        </p:txBody>
      </p:sp>
      <p:pic>
        <p:nvPicPr>
          <p:cNvPr id="8" name="Picture 7" descr="Screen Shot 2015-03-01 at 18.0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237"/>
            <a:ext cx="9144000" cy="1999299"/>
          </a:xfrm>
          <a:prstGeom prst="rect">
            <a:avLst/>
          </a:prstGeom>
          <a:ln>
            <a:noFill/>
          </a:ln>
          <a:effectLst>
            <a:outerShdw blurRad="292100" dist="139700" dir="2700000" algn="tl" rotWithShape="0">
              <a:srgbClr val="333333">
                <a:alpha val="65000"/>
              </a:srgbClr>
            </a:outerShdw>
          </a:effectLst>
        </p:spPr>
      </p:pic>
      <p:pic>
        <p:nvPicPr>
          <p:cNvPr id="9" name="Picture 8" descr="Screen Shot 2015-03-01 at 18.22.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67" y="2791922"/>
            <a:ext cx="9673376" cy="392390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36443" y="6111757"/>
            <a:ext cx="3865962" cy="461665"/>
          </a:xfrm>
          <a:prstGeom prst="rect">
            <a:avLst/>
          </a:prstGeom>
          <a:noFill/>
        </p:spPr>
        <p:txBody>
          <a:bodyPr wrap="none" rtlCol="0">
            <a:spAutoFit/>
          </a:bodyPr>
          <a:lstStyle/>
          <a:p>
            <a:r>
              <a:rPr lang="en-US" sz="2400" dirty="0" smtClean="0">
                <a:solidFill>
                  <a:srgbClr val="660066"/>
                </a:solidFill>
                <a:hlinkClick r:id="rId5"/>
              </a:rPr>
              <a:t>http://discover.durham.ac.uk</a:t>
            </a:r>
            <a:endParaRPr lang="en-US" sz="2400" dirty="0">
              <a:solidFill>
                <a:srgbClr val="660066"/>
              </a:solidFill>
            </a:endParaRPr>
          </a:p>
        </p:txBody>
      </p:sp>
    </p:spTree>
    <p:extLst>
      <p:ext uri="{BB962C8B-B14F-4D97-AF65-F5344CB8AC3E}">
        <p14:creationId xmlns:p14="http://schemas.microsoft.com/office/powerpoint/2010/main" val="19461089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423"/>
            <a:ext cx="8229600" cy="1143000"/>
          </a:xfrm>
        </p:spPr>
        <p:txBody>
          <a:bodyPr>
            <a:noAutofit/>
          </a:bodyPr>
          <a:lstStyle/>
          <a:p>
            <a:r>
              <a:rPr lang="en-US" sz="6000" dirty="0" smtClean="0">
                <a:solidFill>
                  <a:srgbClr val="660066"/>
                </a:solidFill>
                <a:latin typeface="Impact"/>
                <a:cs typeface="Impact"/>
              </a:rPr>
              <a:t>How to publish data with DOI</a:t>
            </a:r>
            <a:endParaRPr lang="en-US" sz="6000" dirty="0">
              <a:solidFill>
                <a:srgbClr val="660066"/>
              </a:solidFill>
              <a:latin typeface="Impact"/>
              <a:cs typeface="Impact"/>
            </a:endParaRPr>
          </a:p>
        </p:txBody>
      </p:sp>
      <p:sp>
        <p:nvSpPr>
          <p:cNvPr id="12" name="Vertical Text Placeholder 11"/>
          <p:cNvSpPr>
            <a:spLocks noGrp="1"/>
          </p:cNvSpPr>
          <p:nvPr>
            <p:ph type="body" orient="vert" idx="1"/>
          </p:nvPr>
        </p:nvSpPr>
        <p:spPr>
          <a:xfrm rot="16200000">
            <a:off x="5769391" y="3602035"/>
            <a:ext cx="1661993" cy="3922632"/>
          </a:xfrm>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marL="0" indent="0">
              <a:buNone/>
            </a:pPr>
            <a:r>
              <a:rPr lang="en-US" sz="2900" b="1" dirty="0" smtClean="0"/>
              <a:t>5. Enjoy the benefits</a:t>
            </a:r>
          </a:p>
          <a:p>
            <a:r>
              <a:rPr lang="en-US" sz="2400" dirty="0" smtClean="0"/>
              <a:t>Unique</a:t>
            </a:r>
          </a:p>
          <a:p>
            <a:r>
              <a:rPr lang="en-US" sz="2400" dirty="0" smtClean="0"/>
              <a:t>Persistent</a:t>
            </a:r>
          </a:p>
          <a:p>
            <a:r>
              <a:rPr lang="en-US" sz="2400" dirty="0" smtClean="0"/>
              <a:t>Findable</a:t>
            </a:r>
          </a:p>
          <a:p>
            <a:r>
              <a:rPr lang="en-US" sz="2400" dirty="0" smtClean="0"/>
              <a:t>Track Citation and impact</a:t>
            </a:r>
          </a:p>
          <a:p>
            <a:r>
              <a:rPr lang="en-US" sz="2400" dirty="0" smtClean="0"/>
              <a:t>Data reusability</a:t>
            </a:r>
          </a:p>
        </p:txBody>
      </p:sp>
      <p:sp>
        <p:nvSpPr>
          <p:cNvPr id="18" name="TextBox 17"/>
          <p:cNvSpPr txBox="1"/>
          <p:nvPr/>
        </p:nvSpPr>
        <p:spPr>
          <a:xfrm>
            <a:off x="788086" y="2208508"/>
            <a:ext cx="2090582" cy="2031325"/>
          </a:xfrm>
          <a:prstGeom prst="rect">
            <a:avLst/>
          </a:prstGeom>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buAutoNum type="arabicPeriod"/>
            </a:pPr>
            <a:r>
              <a:rPr lang="en-US" b="1" dirty="0" smtClean="0"/>
              <a:t>Take a dataset</a:t>
            </a:r>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a:p>
        </p:txBody>
      </p:sp>
      <p:sp>
        <p:nvSpPr>
          <p:cNvPr id="19" name="TextBox 18"/>
          <p:cNvSpPr txBox="1"/>
          <p:nvPr/>
        </p:nvSpPr>
        <p:spPr>
          <a:xfrm>
            <a:off x="3205947" y="2208508"/>
            <a:ext cx="1433618" cy="2031325"/>
          </a:xfrm>
          <a:prstGeom prst="rect">
            <a:avLst/>
          </a:prstGeo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smtClean="0"/>
              <a:t>2. Describe it</a:t>
            </a:r>
          </a:p>
          <a:p>
            <a:endParaRPr lang="en-US" dirty="0"/>
          </a:p>
          <a:p>
            <a:r>
              <a:rPr lang="en-US" dirty="0" smtClean="0"/>
              <a:t>Title</a:t>
            </a:r>
          </a:p>
          <a:p>
            <a:r>
              <a:rPr lang="en-US" dirty="0" smtClean="0"/>
              <a:t>Creators</a:t>
            </a:r>
          </a:p>
          <a:p>
            <a:r>
              <a:rPr lang="en-US" dirty="0" smtClean="0"/>
              <a:t>Year</a:t>
            </a:r>
          </a:p>
          <a:p>
            <a:r>
              <a:rPr lang="en-US" dirty="0" smtClean="0"/>
              <a:t>Description</a:t>
            </a:r>
          </a:p>
          <a:p>
            <a:r>
              <a:rPr lang="en-US" dirty="0" smtClean="0"/>
              <a:t>And others</a:t>
            </a:r>
            <a:r>
              <a:rPr lang="is-IS" dirty="0" smtClean="0"/>
              <a:t>…</a:t>
            </a:r>
            <a:endParaRPr lang="en-US" dirty="0"/>
          </a:p>
        </p:txBody>
      </p:sp>
      <p:sp>
        <p:nvSpPr>
          <p:cNvPr id="20" name="TextBox 19"/>
          <p:cNvSpPr txBox="1"/>
          <p:nvPr/>
        </p:nvSpPr>
        <p:spPr>
          <a:xfrm>
            <a:off x="788085" y="4718697"/>
            <a:ext cx="3614581" cy="1661994"/>
          </a:xfrm>
          <a:prstGeom prst="rect">
            <a:avLst/>
          </a:prstGeom>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a:t>4</a:t>
            </a:r>
            <a:r>
              <a:rPr lang="en-US" b="1" dirty="0" smtClean="0"/>
              <a:t>. Reuse and reference</a:t>
            </a:r>
            <a:endParaRPr lang="en-US" dirty="0" smtClean="0"/>
          </a:p>
          <a:p>
            <a:r>
              <a:rPr lang="en-US" sz="1400" dirty="0"/>
              <a:t>[1]T. P. </a:t>
            </a:r>
            <a:r>
              <a:rPr lang="en-US" sz="1400" dirty="0" err="1"/>
              <a:t>Breckon</a:t>
            </a:r>
            <a:r>
              <a:rPr lang="en-US" sz="1400" dirty="0"/>
              <a:t> and P. </a:t>
            </a:r>
            <a:r>
              <a:rPr lang="en-US" sz="1400" dirty="0" err="1"/>
              <a:t>Cavestany</a:t>
            </a:r>
            <a:r>
              <a:rPr lang="en-US" sz="1400" dirty="0"/>
              <a:t>, “Improved 3D Sparse Maps for High-performance Structure </a:t>
            </a:r>
            <a:r>
              <a:rPr lang="en-US" sz="1400" dirty="0" smtClean="0"/>
              <a:t>from </a:t>
            </a:r>
            <a:r>
              <a:rPr lang="en-US" sz="1400" dirty="0"/>
              <a:t>Motion with Low-cost Omnidirectional Robots - Evaluation Dataset.” </a:t>
            </a:r>
            <a:r>
              <a:rPr lang="en-US" sz="1400" dirty="0" smtClean="0"/>
              <a:t>Durham </a:t>
            </a:r>
            <a:r>
              <a:rPr lang="en-US" sz="1400" dirty="0"/>
              <a:t>University, 2016 [Online]. Available: </a:t>
            </a:r>
            <a:r>
              <a:rPr lang="en-US" sz="1400" dirty="0">
                <a:hlinkClick r:id="rId3"/>
              </a:rPr>
              <a:t>https://doi.org/10.15128/</a:t>
            </a:r>
            <a:r>
              <a:rPr lang="en-US" sz="1400" dirty="0" smtClean="0">
                <a:hlinkClick r:id="rId3"/>
              </a:rPr>
              <a:t>3n203z084</a:t>
            </a:r>
            <a:r>
              <a:rPr lang="en-US" sz="1400" dirty="0" smtClean="0"/>
              <a:t> </a:t>
            </a:r>
            <a:endParaRPr lang="en-US" sz="1400" dirty="0"/>
          </a:p>
        </p:txBody>
      </p:sp>
      <p:sp>
        <p:nvSpPr>
          <p:cNvPr id="13" name="TextBox 12"/>
          <p:cNvSpPr txBox="1"/>
          <p:nvPr/>
        </p:nvSpPr>
        <p:spPr>
          <a:xfrm>
            <a:off x="4920191" y="2208508"/>
            <a:ext cx="3659976" cy="2031325"/>
          </a:xfrm>
          <a:prstGeom prst="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3. Assign and publish a DOI</a:t>
            </a:r>
          </a:p>
          <a:p>
            <a:endParaRPr lang="en-US" dirty="0"/>
          </a:p>
          <a:p>
            <a:endParaRPr lang="en-US" dirty="0" smtClean="0"/>
          </a:p>
          <a:p>
            <a:endParaRPr lang="en-US" dirty="0"/>
          </a:p>
          <a:p>
            <a:endParaRPr lang="en-US" dirty="0" smtClean="0"/>
          </a:p>
          <a:p>
            <a:endParaRPr lang="en-US" dirty="0"/>
          </a:p>
          <a:p>
            <a:r>
              <a:rPr lang="en-US" dirty="0">
                <a:hlinkClick r:id="rId3"/>
              </a:rPr>
              <a:t>https://doi.org/10.15128/3n203z084</a:t>
            </a:r>
            <a:r>
              <a:rPr lang="en-US" dirty="0"/>
              <a:t> </a:t>
            </a:r>
          </a:p>
        </p:txBody>
      </p:sp>
      <p:pic>
        <p:nvPicPr>
          <p:cNvPr id="3" name="Picture 2"/>
          <p:cNvPicPr>
            <a:picLocks noChangeAspect="1"/>
          </p:cNvPicPr>
          <p:nvPr/>
        </p:nvPicPr>
        <p:blipFill>
          <a:blip r:embed="rId4"/>
          <a:stretch>
            <a:fillRect/>
          </a:stretch>
        </p:blipFill>
        <p:spPr>
          <a:xfrm>
            <a:off x="5166133" y="2577840"/>
            <a:ext cx="1972049" cy="647296"/>
          </a:xfrm>
          <a:prstGeom prst="rect">
            <a:avLst/>
          </a:prstGeom>
        </p:spPr>
      </p:pic>
      <p:pic>
        <p:nvPicPr>
          <p:cNvPr id="4" name="Picture 3" descr="Screen Shot 2016-10-17 at 15.30.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810" y="2746494"/>
            <a:ext cx="1836001" cy="134908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stretch>
            <a:fillRect/>
          </a:stretch>
        </p:blipFill>
        <p:spPr>
          <a:xfrm>
            <a:off x="5272120" y="3354876"/>
            <a:ext cx="1888262" cy="417245"/>
          </a:xfrm>
          <a:prstGeom prst="rect">
            <a:avLst/>
          </a:prstGeom>
        </p:spPr>
      </p:pic>
    </p:spTree>
    <p:extLst>
      <p:ext uri="{BB962C8B-B14F-4D97-AF65-F5344CB8AC3E}">
        <p14:creationId xmlns:p14="http://schemas.microsoft.com/office/powerpoint/2010/main" val="38172811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660066"/>
                </a:solidFill>
                <a:latin typeface="Impact"/>
                <a:cs typeface="Impact"/>
              </a:rPr>
              <a:t>Prepare a dataset</a:t>
            </a:r>
            <a:endParaRPr lang="en-US" sz="6000" dirty="0">
              <a:solidFill>
                <a:srgbClr val="660066"/>
              </a:solidFill>
              <a:latin typeface="Impact"/>
              <a:cs typeface="Impact"/>
            </a:endParaRPr>
          </a:p>
        </p:txBody>
      </p:sp>
      <p:sp>
        <p:nvSpPr>
          <p:cNvPr id="8" name="Text Placeholder 7"/>
          <p:cNvSpPr>
            <a:spLocks noGrp="1"/>
          </p:cNvSpPr>
          <p:nvPr>
            <p:ph type="body" idx="1"/>
          </p:nvPr>
        </p:nvSpPr>
        <p:spPr/>
        <p:txBody>
          <a:bodyPr>
            <a:normAutofit/>
          </a:bodyPr>
          <a:lstStyle/>
          <a:p>
            <a:r>
              <a:rPr lang="en-US" dirty="0">
                <a:solidFill>
                  <a:srgbClr val="E46C0A"/>
                </a:solidFill>
              </a:rPr>
              <a:t>*.zip </a:t>
            </a:r>
            <a:r>
              <a:rPr lang="en-US" dirty="0" smtClean="0">
                <a:solidFill>
                  <a:srgbClr val="E46C0A"/>
                </a:solidFill>
              </a:rPr>
              <a:t>datasets</a:t>
            </a:r>
            <a:endParaRPr lang="en-US" dirty="0">
              <a:solidFill>
                <a:srgbClr val="E46C0A"/>
              </a:solidFill>
            </a:endParaRPr>
          </a:p>
        </p:txBody>
      </p:sp>
      <p:sp>
        <p:nvSpPr>
          <p:cNvPr id="9" name="Content Placeholder 8"/>
          <p:cNvSpPr>
            <a:spLocks noGrp="1"/>
          </p:cNvSpPr>
          <p:nvPr>
            <p:ph sz="half" idx="2"/>
          </p:nvPr>
        </p:nvSpPr>
        <p:spPr/>
        <p:txBody>
          <a:bodyPr>
            <a:normAutofit/>
          </a:bodyPr>
          <a:lstStyle/>
          <a:p>
            <a:r>
              <a:rPr lang="en-US" dirty="0"/>
              <a:t>Avoid proprietary binary formats</a:t>
            </a:r>
          </a:p>
          <a:p>
            <a:r>
              <a:rPr lang="en-US" dirty="0"/>
              <a:t>Tables and worksheet as separate files</a:t>
            </a:r>
          </a:p>
          <a:p>
            <a:r>
              <a:rPr lang="en-US" dirty="0"/>
              <a:t>File names reflecting the </a:t>
            </a:r>
            <a:r>
              <a:rPr lang="en-US" dirty="0" smtClean="0"/>
              <a:t>content</a:t>
            </a:r>
          </a:p>
          <a:p>
            <a:r>
              <a:rPr lang="en-US" dirty="0" smtClean="0"/>
              <a:t>Include detailed description in </a:t>
            </a:r>
            <a:r>
              <a:rPr lang="en-US" dirty="0" err="1"/>
              <a:t>r</a:t>
            </a:r>
            <a:r>
              <a:rPr lang="en-US" dirty="0" err="1" smtClean="0"/>
              <a:t>eadme.txt</a:t>
            </a:r>
            <a:r>
              <a:rPr lang="en-US" dirty="0" smtClean="0"/>
              <a:t> </a:t>
            </a:r>
            <a:endParaRPr lang="en-US" dirty="0"/>
          </a:p>
          <a:p>
            <a:pPr marL="0" indent="0">
              <a:buNone/>
            </a:pPr>
            <a:endParaRPr lang="en-US" dirty="0"/>
          </a:p>
        </p:txBody>
      </p:sp>
      <p:sp>
        <p:nvSpPr>
          <p:cNvPr id="10" name="Text Placeholder 9"/>
          <p:cNvSpPr>
            <a:spLocks noGrp="1"/>
          </p:cNvSpPr>
          <p:nvPr>
            <p:ph type="body" sz="quarter" idx="3"/>
          </p:nvPr>
        </p:nvSpPr>
        <p:spPr/>
        <p:txBody>
          <a:bodyPr/>
          <a:lstStyle/>
          <a:p>
            <a:r>
              <a:rPr lang="en-US" dirty="0" err="1">
                <a:solidFill>
                  <a:schemeClr val="accent6">
                    <a:lumMod val="75000"/>
                  </a:schemeClr>
                </a:solidFill>
              </a:rPr>
              <a:t>r</a:t>
            </a:r>
            <a:r>
              <a:rPr lang="en-US" dirty="0" err="1" smtClean="0">
                <a:solidFill>
                  <a:schemeClr val="accent6">
                    <a:lumMod val="75000"/>
                  </a:schemeClr>
                </a:solidFill>
              </a:rPr>
              <a:t>eadme.txt</a:t>
            </a:r>
            <a:endParaRPr lang="en-US" dirty="0">
              <a:solidFill>
                <a:schemeClr val="accent6">
                  <a:lumMod val="75000"/>
                </a:schemeClr>
              </a:solidFill>
            </a:endParaRPr>
          </a:p>
        </p:txBody>
      </p:sp>
      <p:sp>
        <p:nvSpPr>
          <p:cNvPr id="11" name="Content Placeholder 10"/>
          <p:cNvSpPr>
            <a:spLocks noGrp="1"/>
          </p:cNvSpPr>
          <p:nvPr>
            <p:ph sz="quarter" idx="4"/>
          </p:nvPr>
        </p:nvSpPr>
        <p:spPr/>
        <p:txBody>
          <a:bodyPr>
            <a:normAutofit fontScale="92500" lnSpcReduction="10000"/>
          </a:bodyPr>
          <a:lstStyle/>
          <a:p>
            <a:r>
              <a:rPr lang="en-US" dirty="0" smtClean="0"/>
              <a:t>Dataset </a:t>
            </a:r>
            <a:r>
              <a:rPr lang="en-US" dirty="0"/>
              <a:t>title</a:t>
            </a:r>
          </a:p>
          <a:p>
            <a:r>
              <a:rPr lang="en-US" dirty="0"/>
              <a:t>Reference </a:t>
            </a:r>
            <a:r>
              <a:rPr lang="en-US" dirty="0" smtClean="0"/>
              <a:t>to a paper</a:t>
            </a:r>
            <a:endParaRPr lang="en-US" dirty="0"/>
          </a:p>
          <a:p>
            <a:r>
              <a:rPr lang="en-US" dirty="0"/>
              <a:t>Full information about contributors</a:t>
            </a:r>
          </a:p>
          <a:p>
            <a:r>
              <a:rPr lang="en-US" dirty="0"/>
              <a:t>Grant title </a:t>
            </a:r>
          </a:p>
          <a:p>
            <a:r>
              <a:rPr lang="en-US" dirty="0"/>
              <a:t>Explain folder structure</a:t>
            </a:r>
          </a:p>
          <a:p>
            <a:r>
              <a:rPr lang="en-US" dirty="0"/>
              <a:t>Explain data creation flow</a:t>
            </a:r>
          </a:p>
          <a:p>
            <a:r>
              <a:rPr lang="en-US" dirty="0" smtClean="0"/>
              <a:t>Links </a:t>
            </a:r>
            <a:r>
              <a:rPr lang="en-US" dirty="0"/>
              <a:t>with </a:t>
            </a:r>
            <a:r>
              <a:rPr lang="en-US" dirty="0" smtClean="0"/>
              <a:t>the paper </a:t>
            </a:r>
            <a:r>
              <a:rPr lang="en-US" dirty="0"/>
              <a:t>graphs and conclusions</a:t>
            </a:r>
          </a:p>
          <a:p>
            <a:r>
              <a:rPr lang="en-US" dirty="0"/>
              <a:t>Information on software used or source code </a:t>
            </a:r>
          </a:p>
          <a:p>
            <a:endParaRPr lang="en-US" dirty="0"/>
          </a:p>
        </p:txBody>
      </p:sp>
    </p:spTree>
    <p:extLst>
      <p:ext uri="{BB962C8B-B14F-4D97-AF65-F5344CB8AC3E}">
        <p14:creationId xmlns:p14="http://schemas.microsoft.com/office/powerpoint/2010/main" val="685960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8340"/>
            <a:ext cx="8229600" cy="1143000"/>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660066"/>
                </a:solidFill>
                <a:latin typeface="Impact"/>
                <a:cs typeface="Impact"/>
              </a:rPr>
              <a:t>Data publishing via </a:t>
            </a:r>
            <a:r>
              <a:rPr lang="en-US" dirty="0" smtClean="0">
                <a:solidFill>
                  <a:srgbClr val="660066"/>
                </a:solidFill>
                <a:latin typeface="Impact"/>
                <a:cs typeface="Impact"/>
                <a:hlinkClick r:id="rId3"/>
              </a:rPr>
              <a:t>https://collections.durham.ac.uk</a:t>
            </a:r>
            <a:r>
              <a:rPr lang="en-US" dirty="0" smtClean="0">
                <a:solidFill>
                  <a:srgbClr val="660066"/>
                </a:solidFill>
                <a:latin typeface="Impact"/>
                <a:cs typeface="Impact"/>
              </a:rPr>
              <a:t>  </a:t>
            </a:r>
            <a:endParaRPr lang="en-US" dirty="0">
              <a:latin typeface="Impact"/>
              <a:cs typeface="Impact"/>
            </a:endParaRPr>
          </a:p>
        </p:txBody>
      </p:sp>
      <p:sp>
        <p:nvSpPr>
          <p:cNvPr id="3" name="Content Placeholder 2"/>
          <p:cNvSpPr txBox="1">
            <a:spLocks/>
          </p:cNvSpPr>
          <p:nvPr/>
        </p:nvSpPr>
        <p:spPr>
          <a:xfrm>
            <a:off x="0" y="1379790"/>
            <a:ext cx="3349300" cy="4085392"/>
          </a:xfrm>
          <a:prstGeom prst="rect">
            <a:avLst/>
          </a:prstGeom>
          <a:solidFill>
            <a:srgbClr val="FFFFFF"/>
          </a:solidFill>
          <a:ln>
            <a:solidFill>
              <a:srgbClr val="FFFFFF"/>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b="1" dirty="0" smtClean="0">
                <a:latin typeface="Calibri"/>
                <a:cs typeface="Calibri"/>
              </a:rPr>
              <a:t>Step 1. </a:t>
            </a:r>
            <a:r>
              <a:rPr lang="en-US" dirty="0" smtClean="0">
                <a:latin typeface="Calibri"/>
                <a:cs typeface="Calibri"/>
              </a:rPr>
              <a:t>Upload a dataset and </a:t>
            </a:r>
            <a:r>
              <a:rPr lang="en-US" dirty="0">
                <a:latin typeface="Calibri"/>
                <a:cs typeface="Calibri"/>
              </a:rPr>
              <a:t>r</a:t>
            </a:r>
            <a:r>
              <a:rPr lang="en-US" dirty="0" smtClean="0">
                <a:latin typeface="Calibri"/>
                <a:cs typeface="Calibri"/>
              </a:rPr>
              <a:t>eserve a DOI</a:t>
            </a:r>
          </a:p>
        </p:txBody>
      </p:sp>
      <p:pic>
        <p:nvPicPr>
          <p:cNvPr id="4" name="Picture 3"/>
          <p:cNvPicPr>
            <a:picLocks noChangeAspect="1"/>
          </p:cNvPicPr>
          <p:nvPr/>
        </p:nvPicPr>
        <p:blipFill>
          <a:blip r:embed="rId4"/>
          <a:stretch>
            <a:fillRect/>
          </a:stretch>
        </p:blipFill>
        <p:spPr>
          <a:xfrm rot="1159607">
            <a:off x="2993531" y="2509897"/>
            <a:ext cx="6476440" cy="154960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964040" y="3487453"/>
            <a:ext cx="6291904" cy="3200193"/>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H="1">
            <a:off x="4172859" y="1983619"/>
            <a:ext cx="1257903" cy="77409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a:off x="6163735" y="4422019"/>
            <a:ext cx="1257903" cy="77409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00034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1379790"/>
            <a:ext cx="3349300" cy="4085392"/>
          </a:xfrm>
          <a:prstGeom prst="rect">
            <a:avLst/>
          </a:prstGeom>
          <a:solidFill>
            <a:srgbClr val="FFFFFF"/>
          </a:solidFill>
          <a:ln>
            <a:solidFill>
              <a:srgbClr val="FFFFFF"/>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b="1" dirty="0">
                <a:cs typeface="Calibri"/>
              </a:rPr>
              <a:t>Step 2. </a:t>
            </a:r>
            <a:r>
              <a:rPr lang="en-US" dirty="0">
                <a:cs typeface="Calibri"/>
              </a:rPr>
              <a:t>Add metadata and request “Open Access Pending”</a:t>
            </a:r>
          </a:p>
        </p:txBody>
      </p:sp>
      <p:sp>
        <p:nvSpPr>
          <p:cNvPr id="2" name="Title 1"/>
          <p:cNvSpPr txBox="1">
            <a:spLocks/>
          </p:cNvSpPr>
          <p:nvPr/>
        </p:nvSpPr>
        <p:spPr>
          <a:xfrm>
            <a:off x="457200" y="108340"/>
            <a:ext cx="8229600" cy="1143000"/>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660066"/>
                </a:solidFill>
                <a:latin typeface="Impact"/>
                <a:cs typeface="Impact"/>
              </a:rPr>
              <a:t>Data publishing via </a:t>
            </a:r>
            <a:r>
              <a:rPr lang="en-US" dirty="0" smtClean="0">
                <a:solidFill>
                  <a:srgbClr val="660066"/>
                </a:solidFill>
                <a:latin typeface="Impact"/>
                <a:cs typeface="Impact"/>
                <a:hlinkClick r:id="rId3"/>
              </a:rPr>
              <a:t>https://collections.durham.ac.uk</a:t>
            </a:r>
            <a:r>
              <a:rPr lang="en-US" dirty="0" smtClean="0">
                <a:solidFill>
                  <a:srgbClr val="660066"/>
                </a:solidFill>
                <a:latin typeface="Impact"/>
                <a:cs typeface="Impact"/>
              </a:rPr>
              <a:t>  </a:t>
            </a:r>
            <a:endParaRPr lang="en-US" dirty="0">
              <a:latin typeface="Impact"/>
              <a:cs typeface="Impact"/>
            </a:endParaRPr>
          </a:p>
        </p:txBody>
      </p:sp>
      <p:pic>
        <p:nvPicPr>
          <p:cNvPr id="12" name="Picture 11"/>
          <p:cNvPicPr>
            <a:picLocks noChangeAspect="1"/>
          </p:cNvPicPr>
          <p:nvPr/>
        </p:nvPicPr>
        <p:blipFill>
          <a:blip r:embed="rId4"/>
          <a:stretch>
            <a:fillRect/>
          </a:stretch>
        </p:blipFill>
        <p:spPr>
          <a:xfrm>
            <a:off x="683974" y="3318741"/>
            <a:ext cx="5330651" cy="4292882"/>
          </a:xfrm>
          <a:prstGeom prst="rect">
            <a:avLst/>
          </a:prstGeom>
        </p:spPr>
      </p:pic>
      <p:pic>
        <p:nvPicPr>
          <p:cNvPr id="5" name="Picture 4"/>
          <p:cNvPicPr>
            <a:picLocks noChangeAspect="1"/>
          </p:cNvPicPr>
          <p:nvPr/>
        </p:nvPicPr>
        <p:blipFill>
          <a:blip r:embed="rId5"/>
          <a:stretch>
            <a:fillRect/>
          </a:stretch>
        </p:blipFill>
        <p:spPr>
          <a:xfrm rot="1272194">
            <a:off x="2667908" y="2515925"/>
            <a:ext cx="7586624" cy="3172075"/>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6565295" y="3225574"/>
            <a:ext cx="1257903" cy="77409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flipV="1">
            <a:off x="6565295" y="2733525"/>
            <a:ext cx="1139372" cy="39914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79212" y="3237669"/>
            <a:ext cx="604762" cy="6168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08834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7214"/>
          <a:stretch/>
        </p:blipFill>
        <p:spPr>
          <a:xfrm>
            <a:off x="1054100" y="2818184"/>
            <a:ext cx="7015655" cy="4305905"/>
          </a:xfrm>
          <a:prstGeom prst="rect">
            <a:avLst/>
          </a:prstGeom>
        </p:spPr>
      </p:pic>
      <p:sp>
        <p:nvSpPr>
          <p:cNvPr id="3" name="Content Placeholder 2"/>
          <p:cNvSpPr txBox="1">
            <a:spLocks/>
          </p:cNvSpPr>
          <p:nvPr/>
        </p:nvSpPr>
        <p:spPr>
          <a:xfrm>
            <a:off x="-1" y="1463524"/>
            <a:ext cx="4402667" cy="3929087"/>
          </a:xfrm>
          <a:prstGeom prst="rect">
            <a:avLst/>
          </a:prstGeom>
          <a:solidFill>
            <a:srgbClr val="FFFFFF"/>
          </a:solidFill>
          <a:ln>
            <a:solidFill>
              <a:srgbClr val="FFFFFF"/>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b="1" dirty="0">
                <a:cs typeface="Calibri"/>
              </a:rPr>
              <a:t>Step 3. </a:t>
            </a:r>
            <a:r>
              <a:rPr lang="en-US" dirty="0">
                <a:cs typeface="Calibri"/>
              </a:rPr>
              <a:t>Publish the DOI</a:t>
            </a:r>
          </a:p>
        </p:txBody>
      </p:sp>
      <p:sp>
        <p:nvSpPr>
          <p:cNvPr id="2" name="Title 1"/>
          <p:cNvSpPr txBox="1">
            <a:spLocks/>
          </p:cNvSpPr>
          <p:nvPr/>
        </p:nvSpPr>
        <p:spPr>
          <a:xfrm>
            <a:off x="457200" y="108340"/>
            <a:ext cx="8229600" cy="1143000"/>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660066"/>
                </a:solidFill>
                <a:latin typeface="Impact"/>
                <a:cs typeface="Impact"/>
              </a:rPr>
              <a:t>Data publishing via </a:t>
            </a:r>
            <a:r>
              <a:rPr lang="en-US" dirty="0" smtClean="0">
                <a:solidFill>
                  <a:srgbClr val="660066"/>
                </a:solidFill>
                <a:latin typeface="Impact"/>
                <a:cs typeface="Impact"/>
                <a:hlinkClick r:id="rId4"/>
              </a:rPr>
              <a:t>https://collections.durham.ac.uk</a:t>
            </a:r>
            <a:r>
              <a:rPr lang="en-US" dirty="0" smtClean="0">
                <a:solidFill>
                  <a:srgbClr val="660066"/>
                </a:solidFill>
                <a:latin typeface="Impact"/>
                <a:cs typeface="Impact"/>
              </a:rPr>
              <a:t>  </a:t>
            </a:r>
            <a:endParaRPr lang="en-US" dirty="0">
              <a:latin typeface="Impact"/>
              <a:cs typeface="Impact"/>
            </a:endParaRPr>
          </a:p>
        </p:txBody>
      </p:sp>
      <p:pic>
        <p:nvPicPr>
          <p:cNvPr id="6" name="Picture 5"/>
          <p:cNvPicPr>
            <a:picLocks noChangeAspect="1"/>
          </p:cNvPicPr>
          <p:nvPr/>
        </p:nvPicPr>
        <p:blipFill>
          <a:blip r:embed="rId5"/>
          <a:stretch>
            <a:fillRect/>
          </a:stretch>
        </p:blipFill>
        <p:spPr>
          <a:xfrm>
            <a:off x="2189239" y="2180910"/>
            <a:ext cx="6845905" cy="3574709"/>
          </a:xfrm>
          <a:prstGeom prst="rect">
            <a:avLst/>
          </a:prstGeom>
          <a:ln>
            <a:noFill/>
          </a:ln>
          <a:effectLst>
            <a:outerShdw blurRad="292100" dist="139700" dir="2700000" algn="tl" rotWithShape="0">
              <a:srgbClr val="333333">
                <a:alpha val="65000"/>
              </a:srgbClr>
            </a:outerShdw>
          </a:effectLst>
        </p:spPr>
      </p:pic>
      <p:pic>
        <p:nvPicPr>
          <p:cNvPr id="7" name="Picture 6" descr="Screen Shot 2016-10-19 at 11.36.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289" y="3164010"/>
            <a:ext cx="3517900" cy="2044700"/>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p:nvPr/>
        </p:nvCxnSpPr>
        <p:spPr>
          <a:xfrm>
            <a:off x="2292640" y="3018867"/>
            <a:ext cx="604762" cy="6168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5715593" y="3436152"/>
            <a:ext cx="604762" cy="6168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a:off x="2897402" y="4281714"/>
            <a:ext cx="438906" cy="172961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a:off x="5906257" y="4632476"/>
            <a:ext cx="414098" cy="13788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39196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4671581511_f522ed2180_z.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727" b="14939"/>
          <a:stretch/>
        </p:blipFill>
        <p:spPr>
          <a:xfrm>
            <a:off x="735384" y="15724"/>
            <a:ext cx="8248951" cy="6874125"/>
          </a:xfrm>
        </p:spPr>
      </p:pic>
      <p:sp>
        <p:nvSpPr>
          <p:cNvPr id="2" name="Title 1"/>
          <p:cNvSpPr>
            <a:spLocks noGrp="1"/>
          </p:cNvSpPr>
          <p:nvPr>
            <p:ph type="title"/>
          </p:nvPr>
        </p:nvSpPr>
        <p:spPr>
          <a:xfrm>
            <a:off x="457199" y="15724"/>
            <a:ext cx="7946571" cy="1230086"/>
          </a:xfrm>
        </p:spPr>
        <p:txBody>
          <a:bodyPr>
            <a:normAutofit/>
          </a:bodyPr>
          <a:lstStyle/>
          <a:p>
            <a:r>
              <a:rPr lang="en-US" sz="7000" dirty="0" smtClean="0">
                <a:solidFill>
                  <a:srgbClr val="660066"/>
                </a:solidFill>
                <a:latin typeface="Impact"/>
                <a:cs typeface="Impact"/>
              </a:rPr>
              <a:t>I. RDM Overview</a:t>
            </a:r>
            <a:endParaRPr lang="en-US" sz="7000" dirty="0">
              <a:solidFill>
                <a:srgbClr val="660066"/>
              </a:solidFill>
              <a:latin typeface="Impact"/>
              <a:cs typeface="Impact"/>
            </a:endParaRPr>
          </a:p>
        </p:txBody>
      </p:sp>
      <p:sp>
        <p:nvSpPr>
          <p:cNvPr id="5" name="TextBox 4"/>
          <p:cNvSpPr txBox="1"/>
          <p:nvPr/>
        </p:nvSpPr>
        <p:spPr>
          <a:xfrm>
            <a:off x="4789714" y="6407244"/>
            <a:ext cx="2827179" cy="369332"/>
          </a:xfrm>
          <a:prstGeom prst="rect">
            <a:avLst/>
          </a:prstGeom>
          <a:noFill/>
        </p:spPr>
        <p:txBody>
          <a:bodyPr wrap="none" rtlCol="0">
            <a:spAutoFit/>
          </a:bodyPr>
          <a:lstStyle/>
          <a:p>
            <a:r>
              <a:rPr lang="en-US" dirty="0" smtClean="0"/>
              <a:t>Eric Fischer @</a:t>
            </a:r>
            <a:r>
              <a:rPr lang="en-US" dirty="0" err="1" smtClean="0"/>
              <a:t>flickr</a:t>
            </a:r>
            <a:r>
              <a:rPr lang="en-US" dirty="0" smtClean="0"/>
              <a:t> CC-by-</a:t>
            </a:r>
            <a:r>
              <a:rPr lang="en-US" dirty="0" err="1" smtClean="0"/>
              <a:t>sa</a:t>
            </a:r>
            <a:endParaRPr lang="en-US" dirty="0"/>
          </a:p>
        </p:txBody>
      </p:sp>
      <p:sp>
        <p:nvSpPr>
          <p:cNvPr id="6" name="TextBox 5"/>
          <p:cNvSpPr txBox="1"/>
          <p:nvPr/>
        </p:nvSpPr>
        <p:spPr>
          <a:xfrm rot="16200000">
            <a:off x="-2058661" y="2909500"/>
            <a:ext cx="4691083" cy="646331"/>
          </a:xfrm>
          <a:prstGeom prst="rect">
            <a:avLst/>
          </a:prstGeom>
          <a:noFill/>
        </p:spPr>
        <p:txBody>
          <a:bodyPr wrap="none" rtlCol="0">
            <a:spAutoFit/>
          </a:bodyPr>
          <a:lstStyle/>
          <a:p>
            <a:r>
              <a:rPr lang="en-US" sz="3600" dirty="0" smtClean="0">
                <a:hlinkClick r:id="rId4"/>
              </a:rPr>
              <a:t>http://govote.at/</a:t>
            </a:r>
            <a:r>
              <a:rPr lang="nl-NL" sz="3600" dirty="0" smtClean="0">
                <a:hlinkClick r:id="rId4"/>
              </a:rPr>
              <a:t>fd6c85</a:t>
            </a:r>
            <a:r>
              <a:rPr lang="nl-NL" sz="3600" dirty="0" smtClean="0"/>
              <a:t> </a:t>
            </a:r>
            <a:endParaRPr lang="en-US" sz="3600" dirty="0"/>
          </a:p>
        </p:txBody>
      </p:sp>
    </p:spTree>
    <p:extLst>
      <p:ext uri="{BB962C8B-B14F-4D97-AF65-F5344CB8AC3E}">
        <p14:creationId xmlns:p14="http://schemas.microsoft.com/office/powerpoint/2010/main" val="1007048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8340"/>
            <a:ext cx="8229600" cy="1143000"/>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660066"/>
                </a:solidFill>
                <a:latin typeface="Impact"/>
                <a:cs typeface="Impact"/>
              </a:rPr>
              <a:t>Data publishing via </a:t>
            </a:r>
            <a:r>
              <a:rPr lang="en-US" dirty="0">
                <a:solidFill>
                  <a:srgbClr val="660066"/>
                </a:solidFill>
                <a:latin typeface="Impact"/>
                <a:cs typeface="Impact"/>
                <a:hlinkClick r:id="rId3"/>
              </a:rPr>
              <a:t>https://collections.durham.ac.uk</a:t>
            </a:r>
            <a:r>
              <a:rPr lang="en-US" dirty="0">
                <a:solidFill>
                  <a:srgbClr val="660066"/>
                </a:solidFill>
                <a:latin typeface="Impact"/>
                <a:cs typeface="Impact"/>
              </a:rPr>
              <a:t>  </a:t>
            </a:r>
            <a:endParaRPr lang="en-US" dirty="0">
              <a:latin typeface="Impact"/>
              <a:cs typeface="Impact"/>
            </a:endParaRPr>
          </a:p>
        </p:txBody>
      </p:sp>
      <p:sp>
        <p:nvSpPr>
          <p:cNvPr id="3" name="Content Placeholder 2"/>
          <p:cNvSpPr txBox="1">
            <a:spLocks/>
          </p:cNvSpPr>
          <p:nvPr/>
        </p:nvSpPr>
        <p:spPr>
          <a:xfrm>
            <a:off x="-253995" y="1692788"/>
            <a:ext cx="3349300" cy="4085392"/>
          </a:xfrm>
          <a:prstGeom prst="rect">
            <a:avLst/>
          </a:prstGeom>
          <a:solidFill>
            <a:srgbClr val="FFFFFF"/>
          </a:solidFill>
          <a:ln>
            <a:solidFill>
              <a:srgbClr val="FFFFFF"/>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b="1" dirty="0" smtClean="0">
                <a:latin typeface="Calibri"/>
                <a:cs typeface="Calibri"/>
              </a:rPr>
              <a:t>Step 4. </a:t>
            </a:r>
            <a:r>
              <a:rPr lang="en-US" dirty="0" smtClean="0">
                <a:latin typeface="Calibri"/>
                <a:cs typeface="Calibri"/>
              </a:rPr>
              <a:t>Link an article with data </a:t>
            </a:r>
          </a:p>
          <a:p>
            <a:pPr lvl="1"/>
            <a:r>
              <a:rPr lang="en-US" dirty="0" smtClean="0">
                <a:latin typeface="Calibri"/>
                <a:cs typeface="Calibri"/>
              </a:rPr>
              <a:t>Cite the DOI in the article data statement</a:t>
            </a:r>
          </a:p>
          <a:p>
            <a:pPr lvl="1"/>
            <a:r>
              <a:rPr lang="en-US" dirty="0" smtClean="0">
                <a:latin typeface="Calibri"/>
                <a:cs typeface="Calibri"/>
              </a:rPr>
              <a:t>Add the article DOI at metadata</a:t>
            </a:r>
          </a:p>
        </p:txBody>
      </p:sp>
      <p:grpSp>
        <p:nvGrpSpPr>
          <p:cNvPr id="10" name="Group 9"/>
          <p:cNvGrpSpPr/>
          <p:nvPr/>
        </p:nvGrpSpPr>
        <p:grpSpPr>
          <a:xfrm rot="250939">
            <a:off x="3051255" y="1862683"/>
            <a:ext cx="6274170" cy="4260238"/>
            <a:chOff x="2869830" y="1596571"/>
            <a:chExt cx="6274170" cy="4260238"/>
          </a:xfrm>
        </p:grpSpPr>
        <p:pic>
          <p:nvPicPr>
            <p:cNvPr id="5" name="Picture 4" descr="Screen Shot 2015-12-02 at 12.02.21.png"/>
            <p:cNvPicPr>
              <a:picLocks noChangeAspect="1"/>
            </p:cNvPicPr>
            <p:nvPr/>
          </p:nvPicPr>
          <p:blipFill rotWithShape="1">
            <a:blip r:embed="rId4">
              <a:extLst>
                <a:ext uri="{28A0092B-C50C-407E-A947-70E740481C1C}">
                  <a14:useLocalDpi xmlns:a14="http://schemas.microsoft.com/office/drawing/2010/main" val="0"/>
                </a:ext>
              </a:extLst>
            </a:blip>
            <a:srcRect l="347" r="1"/>
            <a:stretch/>
          </p:blipFill>
          <p:spPr>
            <a:xfrm>
              <a:off x="2869830" y="1596571"/>
              <a:ext cx="6274170" cy="426023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188201" y="4467063"/>
              <a:ext cx="1841824" cy="827999"/>
            </a:xfrm>
            <a:prstGeom prst="rect">
              <a:avLst/>
            </a:prstGeom>
            <a:solidFill>
              <a:srgbClr val="FF0000">
                <a:alpha val="34000"/>
              </a:srgbClr>
            </a:solidFill>
          </p:spPr>
          <p:txBody>
            <a:bodyPr wrap="square" rtlCol="0">
              <a:spAutoFit/>
            </a:bodyPr>
            <a:lstStyle/>
            <a:p>
              <a:pPr defTabSz="914400"/>
              <a:endParaRPr lang="en-US" dirty="0" smtClean="0">
                <a:solidFill>
                  <a:prstClr val="white"/>
                </a:solidFill>
                <a:latin typeface="Calibri"/>
              </a:endParaRPr>
            </a:p>
            <a:p>
              <a:pPr defTabSz="914400"/>
              <a:endParaRPr lang="en-US" dirty="0">
                <a:solidFill>
                  <a:prstClr val="white"/>
                </a:solidFill>
                <a:latin typeface="Calibri"/>
              </a:endParaRPr>
            </a:p>
            <a:p>
              <a:pPr defTabSz="914400"/>
              <a:endParaRPr lang="en-US" dirty="0">
                <a:solidFill>
                  <a:prstClr val="white"/>
                </a:solidFill>
                <a:latin typeface="Calibri"/>
              </a:endParaRPr>
            </a:p>
          </p:txBody>
        </p:sp>
      </p:grpSp>
      <p:grpSp>
        <p:nvGrpSpPr>
          <p:cNvPr id="4" name="Group 3"/>
          <p:cNvGrpSpPr/>
          <p:nvPr/>
        </p:nvGrpSpPr>
        <p:grpSpPr>
          <a:xfrm>
            <a:off x="3196395" y="2668919"/>
            <a:ext cx="6001932" cy="1563241"/>
            <a:chOff x="3157188" y="5414540"/>
            <a:chExt cx="6001932" cy="1563241"/>
          </a:xfrm>
        </p:grpSpPr>
        <p:pic>
          <p:nvPicPr>
            <p:cNvPr id="6" name="Picture 5" descr="Screen Shot 2015-12-02 at 11.51.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3252">
              <a:off x="3157188" y="5414540"/>
              <a:ext cx="6001932" cy="156324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rot="198955">
              <a:off x="3246753" y="6398561"/>
              <a:ext cx="2010663" cy="359997"/>
            </a:xfrm>
            <a:prstGeom prst="rect">
              <a:avLst/>
            </a:prstGeom>
            <a:solidFill>
              <a:srgbClr val="FF0000">
                <a:alpha val="34000"/>
              </a:srgbClr>
            </a:solidFill>
          </p:spPr>
          <p:txBody>
            <a:bodyPr wrap="square" rtlCol="0">
              <a:spAutoFit/>
            </a:bodyPr>
            <a:lstStyle/>
            <a:p>
              <a:pPr defTabSz="914400"/>
              <a:endParaRPr lang="en-US" dirty="0" smtClean="0">
                <a:solidFill>
                  <a:prstClr val="white"/>
                </a:solidFill>
                <a:latin typeface="Calibri"/>
              </a:endParaRPr>
            </a:p>
            <a:p>
              <a:pPr defTabSz="914400"/>
              <a:endParaRPr lang="en-US" dirty="0">
                <a:solidFill>
                  <a:prstClr val="white"/>
                </a:solidFill>
                <a:latin typeface="Calibri"/>
              </a:endParaRPr>
            </a:p>
            <a:p>
              <a:pPr defTabSz="914400"/>
              <a:endParaRPr lang="en-US" dirty="0">
                <a:solidFill>
                  <a:prstClr val="white"/>
                </a:solidFill>
                <a:latin typeface="Calibri"/>
              </a:endParaRPr>
            </a:p>
          </p:txBody>
        </p:sp>
      </p:grpSp>
      <p:pic>
        <p:nvPicPr>
          <p:cNvPr id="11" name="Picture 10" descr="Screen Shot 2016-10-19 at 11.53.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5140">
            <a:off x="215772" y="5363355"/>
            <a:ext cx="9144000" cy="1169712"/>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a:off x="4590736" y="4070786"/>
            <a:ext cx="1602026" cy="19042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7841344" y="4179643"/>
            <a:ext cx="604762" cy="14937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rot="198955">
            <a:off x="1140907" y="5494683"/>
            <a:ext cx="2429152" cy="923330"/>
          </a:xfrm>
          <a:prstGeom prst="rect">
            <a:avLst/>
          </a:prstGeom>
          <a:solidFill>
            <a:srgbClr val="FF0000">
              <a:alpha val="34000"/>
            </a:srgbClr>
          </a:solidFill>
        </p:spPr>
        <p:txBody>
          <a:bodyPr wrap="square" rtlCol="0">
            <a:spAutoFit/>
          </a:bodyPr>
          <a:lstStyle/>
          <a:p>
            <a:pPr defTabSz="914400"/>
            <a:endParaRPr lang="en-US" dirty="0" smtClean="0">
              <a:solidFill>
                <a:prstClr val="white"/>
              </a:solidFill>
              <a:latin typeface="Calibri"/>
            </a:endParaRPr>
          </a:p>
          <a:p>
            <a:pPr defTabSz="914400"/>
            <a:endParaRPr lang="en-US" dirty="0">
              <a:solidFill>
                <a:prstClr val="white"/>
              </a:solidFill>
              <a:latin typeface="Calibri"/>
            </a:endParaRPr>
          </a:p>
          <a:p>
            <a:pPr defTabSz="914400"/>
            <a:endParaRPr lang="en-US" dirty="0">
              <a:solidFill>
                <a:prstClr val="white"/>
              </a:solidFill>
              <a:latin typeface="Calibri"/>
            </a:endParaRPr>
          </a:p>
        </p:txBody>
      </p:sp>
      <p:sp>
        <p:nvSpPr>
          <p:cNvPr id="22" name="TextBox 21"/>
          <p:cNvSpPr txBox="1"/>
          <p:nvPr/>
        </p:nvSpPr>
        <p:spPr>
          <a:xfrm rot="198955">
            <a:off x="7006177" y="3415092"/>
            <a:ext cx="2010663" cy="359997"/>
          </a:xfrm>
          <a:prstGeom prst="rect">
            <a:avLst/>
          </a:prstGeom>
          <a:solidFill>
            <a:srgbClr val="FF0000">
              <a:alpha val="34000"/>
            </a:srgbClr>
          </a:solidFill>
        </p:spPr>
        <p:txBody>
          <a:bodyPr wrap="square" rtlCol="0">
            <a:spAutoFit/>
          </a:bodyPr>
          <a:lstStyle/>
          <a:p>
            <a:pPr defTabSz="914400"/>
            <a:endParaRPr lang="en-US" dirty="0" smtClean="0">
              <a:solidFill>
                <a:prstClr val="white"/>
              </a:solidFill>
              <a:latin typeface="Calibri"/>
            </a:endParaRPr>
          </a:p>
          <a:p>
            <a:pPr defTabSz="914400"/>
            <a:endParaRPr lang="en-US" dirty="0">
              <a:solidFill>
                <a:prstClr val="white"/>
              </a:solidFill>
              <a:latin typeface="Calibri"/>
            </a:endParaRPr>
          </a:p>
          <a:p>
            <a:pPr defTabSz="914400"/>
            <a:endParaRPr lang="en-US" dirty="0">
              <a:solidFill>
                <a:prstClr val="white"/>
              </a:solidFill>
              <a:latin typeface="Calibri"/>
            </a:endParaRPr>
          </a:p>
        </p:txBody>
      </p:sp>
    </p:spTree>
    <p:extLst>
      <p:ext uri="{BB962C8B-B14F-4D97-AF65-F5344CB8AC3E}">
        <p14:creationId xmlns:p14="http://schemas.microsoft.com/office/powerpoint/2010/main" val="40790637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143000"/>
          </a:xfrm>
        </p:spPr>
        <p:txBody>
          <a:bodyPr>
            <a:noAutofit/>
          </a:bodyPr>
          <a:lstStyle/>
          <a:p>
            <a:r>
              <a:rPr lang="en-GB" sz="6600" dirty="0" smtClean="0">
                <a:solidFill>
                  <a:srgbClr val="660066"/>
                </a:solidFill>
                <a:latin typeface="Impact"/>
                <a:cs typeface="Impact"/>
              </a:rPr>
              <a:t>Sharing your data</a:t>
            </a:r>
            <a:endParaRPr lang="en-GB" sz="6600" dirty="0">
              <a:solidFill>
                <a:srgbClr val="660066"/>
              </a:solidFill>
              <a:latin typeface="Impact"/>
              <a:cs typeface="Impact"/>
            </a:endParaRPr>
          </a:p>
        </p:txBody>
      </p:sp>
      <p:sp>
        <p:nvSpPr>
          <p:cNvPr id="19458" name="AutoShape 2" descr="data:image/jpeg;base64,/9j/4AAQSkZJRgABAQAAAQABAAD/2wCEAAkGBhQSERMSEhQWFRUUGBkaFxYYFxUbFxoYGCEdGR4aFh0YGyggHSUjGRcXIC8hJDMtLCwuGR8xNTAqNSYsOCwBCQoKDgwOGg8PGiokHCQtLC0pKS8pNSwpNSoyLTUpKSkqLCksKS8sLjQpLCkvNCk1KSksLCwsLCwpNCwpLC01LP/AABEIAFoA+QMBIgACEQEDEQH/xAAbAAEAAgMBAQAAAAAAAAAAAAAABQYDBAcBAv/EAEIQAAIBAwIEAwUFBAYLAQAAAAECEQADBBIhBQYxQRMiUQdhcYGRFDJCobEjNbLBJDRSYnOzFUNUcnSCosPR0vEz/8QAGQEBAAMBAQAAAAAAAAAAAAAAAAECBAMF/8QALBEAAgIBAwIFAwQDAAAAAAAAAAECEQMSITFBUQQTYXGBwdHwIiOh4RSRsf/aAAwDAQACEQMRAD8A7jSlKAUpSgFKjb3MFpbvgknVIExsCegNY+M8c8BlULqJEmTG3T0rnmyxwx1z2RRZIu6fBLUqN4jx+3YsC/ckK0QBuST2FZeEcXt5NoXbRJUkgg7EEdQaupJ8HbRLTrrbubtKUqSgpSlAKUpQClKUApSlAKUpQClKUApSlAKUpQClKUApSlAKUpQClKUAqgYnFuIf6Ta2yv4IdpXR+z8ITDBo6kR367Vk5jwMz7ct1LhW1KaWNwKijuGUsJ79jM1kxcXJTid0tlIQ6ubdo3ZJBHlHh9o9fdSLuzpmxaIxknd9unobODds5F17zr4ZWGkt5Ceg1bdZA2r6OetkA5zAhz+znzb9yNP4dxX3b8R7KrcQP4lz71srsBG5KAiZnrUPmZlt5dyl7F1C1jQjMVux+OB07nsdqyZV5ufT0j06W+66mbwOKLjryccvam749LPcLAuXDcscSuiHg2lDpqLD8VkDeI2g9fStPgfM7Nh5NrBsMj2gGUz4jkMYJI0jzADoJ/KtxeEszW7+UPHy8e4o02iQoUHUmqF3hp6R1AM1OhbobJANu2pUkEaAQT0LRv67mtijGG7/AJOmbx0sj0rjsltx/Ri9n+dlXbDtlBpDwjOulisCdoG09D8atFVN8PI+ygeJqZnkRcklY6Bid994qd4HZuJZVbplt+pkgdgT3qXT3TM+LLKUtLi1td/Q36UqH47zZj4hAvP5mEhVEtHSSB0Eg7n0qppJilV3K55sJiJlw7JcYqoAAYlSVPUwPumpnh2et+0l1J03FDCesH1qaIs2aUpUEilKUApSq9xTnvFx7z2bjOHSJARiPMAw3HuYUqxZYaV4jSAR3r2gFKUoBSlKAUpSgFKUoBSlKAVo8Za4LTeFOrbp1jvFb1QvMfGnxwmhQS07sCQIjbYjrP5VWUHki4J1Zzy5I44OUuCC4vwRsrHBv3TbayXYBhJKECSV2MjSYPx9ai1u2Gu4uVYsX75B8C4ZhUhQutwFPVHPcLsZqyCyDGWd2K6ja+I0/HTUZxDH8jtBNi5b0th2h55YxrEbxO81j8PN4peXk5Xrdrv/AFyasWRZsSxN+sftx1JTBwDIRUKG277rdBKhh5XYd5jYbdK3cTllF0szuzi2bZYHSGkyWKrsG99YuUUHhv5rLaHKDw5lVSNKXSSfOoO9T1bFFKTkuv2r6GaEHjh5b/OxCcU4Wy2m8INc8qjwwyqSQfvFyD29agsnPOm9cXG8UPcW2ptXdZZRszDSGgqQAduvWrxVMzuDW1ulrQW3cUOlq5akLZ1gkteHSZYmfj6CucsGOb/Vy+/z392XWTHiS1RTXz9PzcLcsXr32dHZDjqdRcCImWMzsQTv2qQtZN9sgFCWtEiGG9sp38w2mJ+dVx7hZxw+4utrtsF81YgxLgnaCogKTNfF7jVzhfh41nRdVv2jOwJD6zGm3paAAF677n65p+EjF3G47rj02SNWPBj8Qv2nUu3xzZ0mueY1lbvHrviAMEQlZ3AICAfxGrxlYi5FhrdxTouoVZehhhBH0NcywOUcd+KXcRlPgohKrqMyNHfr+I16MTHKzpmZgWHt6LqWzbn7rBdM/pWzYtqqgIAFAAAHSO0VRueuDWsXhXgWVi2txSASTuzFjuf7zGpfI4qcbhS3ljUtlAs9NTAAfQmflShZPZGdbSA9xEnpqZR+pr7OQsA6hB6GRB+Fc75X5BTKtDKy3uO96WA1R5exYxJJ6+kRURzhy6cO5YtI7Nju+tFaDocEA9B6H9anSuBb5Ouu4AJJAA3JPQCoK9z5hKSPHUx/ZDEfUCDVe9qvEHWzYsqSFuSX9+mIB+Zn5VC8rcmYuTYW5cyitwkg21a2CsEgSGBO4E/OiiqtkNu6R0rhnH8fI2s3UcjqoPmA9Sp3rkntA/eWR8bf+WlXnlr2dJjX/Ha4bmj/APLaIkQS0dTuR6VRvaF+8sn42/8ALSpjV7ESutzpt7nHEswj31DACQJMGOh0gx8KlOH8TtX012XV19VPQ+h9Pga5yvsqb7P4njftdOrRp8s9dMzPzqM9mvEmt5yWwfLeDKw96qWB+MrHzNRpVbE6n1OqcT47Yx48a6qT0BO5+AG9R1rn3CYx46j4hgPqRFRPM/s6GTki+t0oHjxAZaIEApPToNuneoPmb2cJj4737d5mNsAlXC7iQDBUCOtEkS2zp9q8rKGUhlIkEEEEeoI61F2+bsRrnhC8viatOmG+8O3SO1U72S8Sab1gmVADqPQkw0fHY/WqZnYrXMy5bT7z3mUfEsRTTuRq2Ou3uesJW0nIQkbSJI+oEVJtxayLXjG6nhRPiahp+vSqGfZF9z+kdxr8o6d9G/61XeaH15K4VgRassLdtfV+jO3qdRIn3U0p8C2uTpK8+4RMeOvxho+sVO2L6uoZGDKwkMpBBHqCNjXOsr2UKtklb7G6FmCF0EjsNpHxmtL2X8bdMg4zHyXAxAP4XXfb4iZ98UpVsLd7nVaUpVC4qM5h4raxrDXby6lBELAJJOwAmpOtTinC7eRaa1dXUjdRJHToQR0NEQyq8IzLeSzZ1t9GklfDuQp16dlmYgyK2heeA96263rhKK6A7LtuRPvI94FQHM/BMIeDhW7pssjEmVZ1LXIE3DPWAIPYGpAWtOaAmdCY9kq1s6ifIpBP9kwYY99opNY8iqW5y/w8kf1RTV78Wvcn+E5qqxQHZnKiLZU6wJZmPv23qaBrm+FkjRil8jIyf21xGCKVU6woi6Dv0Mj4n0qW4Pi3bKqhIVrSm14Npz4aWuouEvJLAd59CYrlKcMUdvuafJyQi3l2/wC/63LTxLiSWLbXHmFidKljuY6Cqzj52oXPFZrhRil1UtlFbXJU79wu0+4Vq8w5QFl3m4yuUtJdsE+LA8x1yYH5dRWxi5AbIykXLP3F8jKRp0xJLdz6x61XxEXovh8/PJXD+9jnt6/zXbqvgy5nC7l23dwzFmyRFtj1mQYMnzT3FRPLXF8bEuLw+5N1xdgXSq6FuOQAqAmQNUb+pNSnEMa29q1ce+To8pIBJJnVAB3mPX0Fb2Fy5h3by5qJLzMktGobaivSf/taITWSCn3MeFuMnDtxv09vQsNUDhP7+yP8Nv8At1f6pPDeF3Rxq/eNthba2wDwdJPk2B+R+lSjSzY9qP8AUD/iJ+tanNSk8FSOy2Z+G1SXtFwbl7CKWkZ21odKiTAretcIF7AXHugrqshT6qYG/wAQYPyonsGtz65SuA4OMR08JPyER9arHtUcf0Qd/EJ+QgfzFa3DU4nw8Gwlhb9oElCNwJ32hgR6wR32NQ/NmPls1jIzNKM7hUtL+BRv2J6/EmrJbkN7HROZeXbeZYCXG0FSCriNidu/WZiKo2R7JL34bttviGH/AJqwc/8AAsvJRPAIa2oBa0CFYt/akmDG223zqoJd4sg8MDKgbfcY/wDVB/WkbrZkOuqMPLvE7+DmLZLEKLgS5bmUMnSY+sgj0r59oH7yyPjb/wAtKnOUeQb7X1yMoFFVtWliC7sNxq6wJ333rU525eybmffuW7Fx0Y24ZVJBhEBg/EEfKrWrIp0dS/1P/J/KuM8ifvHG/wB5/wCB67PpPhR30RHviuU8m8u5NvPsPcsXFRWaWKkASjDf5kVSPDLS5Ri41xrIz802EuFVNwoiAlVABiWjr0Jrb457PruPj3Lz5OoIASsNvuBG599ecz8k5NnJa9jKzoza1KffRjvEdevQisGRg8VyrbC6t4oo1aXGnUR0AWAWM9O1W9ivubnsl/rN7/DH8QqGwP3qv/En+I1ZfZlwW/Zv3WvWntg2wAWUgEyNqisLl3JHEluGxcCfaC2rSY06iZn0pe7HRHXK4TxnG/p95GbRN9hqPbUxhvoQa7tVC585De+5yMcAuQNduQNUbBlJ2mABB9KrF0XkrNMeyy9/tf5P/wC1bnLns6bHyLd/x1cWyZAU9YIiZ99Vm1/pZFFpVygoEAaWgD0DR/Ord7PeXcrH1vfbSr7+CSGOo/jYg7Hr06zvUu65Kqr4LrSlK5nQUpSgIDiHJVi9kDIfVqkFlBGlivSdp7dqjsbCxRm3HCOXcuIJBTUZDQInfcb1cK1F4XaFzxQg1+sn6xMVnywyNx8tpb732Orz5arU64+CvcJsFrV21atrjgENKhgJ7hiTMwOvur0XDdA+ykNcEC6zAAsPXzdus9+lZs3FyTlgrPhyN58mjuCPrUFzhn3eH3EXETStwEs5UvJBgIJ6ADf1Mj0q+Hwyx05PVLu/sebKeTNJp2le76+lH3iXFy8u02DkabePpZ7QDAPDSSs7MHHlk9Nq94BxPxTl3L+KtskAFlV1Y6jGhixO+0yI+FfWRys1rD8TCtNbvXQhuKrNqC9SqajsJMx17VO8rYN77J4eWCWJOzGWC9tRB69T6japzJzTjHs+eD1sUVDw8ntb2q918GLh3DrORYKAOIaSSRqmIHaIipvAwFsoESYHr1JPc19YmElpdKLAme5395O9Z6r4eMseJQlW3bgxLHFS1Vv3FKUrsdBWHMyPDtu+ln0gnSoljHZR3NZqUBUOH+03Fdf2xay46oVZt/cVH6xUJn5p4tmWEsK32eydTuRHvJ+gAA67ntV9yeCWLh1XLNtz6sik/mK2MfGVBpRQoHZQAPyq1pcFaZp8Q4gUuW0BRQwJJed4IGhYI3M/l0qObjl9TZlLZF2D107EgaQWbcwZ2n4VYYpFQSVuxxe479VMgABdUIdF5oYTuwKKCD7thtWxl5tzRYuKwbyO7BZhyqSB5T0ntvU5FIpYIfA4nduuqjwyo1anAaGAK/c32+8R33U1BcV5oveNkWVhUtwQ6qwcaLlpW1eYyCruZgbDvV1ApppYor+Hxd0x791pfwr1zUDOoWg34R7re49YoOYLoYhlQEKSVE6hCC5qO/3ZbR8R8hOZGMrqVYSDEiSJjfePh0rJFLBFYnFHu3ITRoBeW3MhWCjSQY3k7+6tXifG71ssVVCviFBO0QuuWLMBufKP59KnwKRQFcv8y3FNwaElQpABVoBZFJch9o1kwY+6d68PM9wG2NK+ZTqAIO8OQVIYyPKOgI3iZqyRTTSxRA5PE7oDozW1bwywADBmJBPkk/hI9/yqS4ZkOwcXI1IwEqCAZVWmCf70fKtyK9oBSlKgkUpSgFKUoBXhUHrXtKAUpSgFKUoBSlKAUpSgFKUoBSlKAUpSgFKUoBSlKAUpSgFKUoBSlKAUpS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9463" name="AutoShape 7" descr="data:image/jpeg;base64,/9j/4AAQSkZJRgABAQAAAQABAAD/2wCEAAkGBhQQEBQUERQVFBUVGBYXGRcUFRcXHBwaHBcWGBcSHRgaGyYeGBskGhcdHy8gIygpLCwsGB4xNTAqNSYtLCkBCQoKDgwOGg8PGjQkHyQtKikpLC8sLCwsLCwsKywpKiwsKSopLCwpLCwsLCwsLCwsKSwsLCwpLCksLCwsLCwsLP/AABEIAKgBLAMBIgACEQEDEQH/xAAcAAEAAwADAQEAAAAAAAAAAAAABQYHAQMEAgj/xABMEAACAQIDBAcCCQgHBwUAAAABAgMAEQQSIQUGMVEHEyJBYXGBMpEUIzNCUnKhsbIXU2JzgpKT0iQ0VKLB0fAWNUNjs+LxFSWDwtP/xAAZAQACAwEAAAAAAAAAAAAAAAAABAECAwX/xAAwEQACAgEDBAAEBAYDAAAAAAAAAQIDEQQSMRMhQVEiMnGBBRRhwSMzQtHw8VKRof/aAAwDAQACEQMRAD8A3GlKUAKUpQApSlAClKUAKUpQApSlAClKUAKUpQApSlAClePG7Xhg+Vljj+swB9xN6iZekHAr/wAa/wBVHP25bVR2RjyyrlFcssVKrcfSJgT/AMYjzjk/lqTwO8WGn0injYnuDC/uOtCsg+GgU4vhkjSlKuWFKUoAUpSgBSlKAFKUoAUpSgBSlKAFKUoAUpSgBSlKAFKUoAUpSgBSlKAFKUoAUqD3xxTx4UtGxRs6C6mxsWFxeqN/65iPz8v75pa3UKuW1oynYovBqtKru5GMeWBzI7ORIQCxubZUNvtqP3335GFvDAQZjxPEID97ch3cTyN+tFQ3vgs7Eo7mS28W98GCFnOaQjSNfa8z3KPE+l6zbbXSBisQSFbqU+jGbH1fifSw8KgO3M59qR2JJ4sxPeeZqRhwDYZ4zN2c6scpF+BtYj7a5duqnPsuyEp2ynxwd2xtgpiAS84EhucosTb6TXqEdCDr/oc/Krh8GhOy+tC3VMUSbcigX3ajSol2LSK6xXjAA1UXtzA46UvKLjz57mckkkdD7uSCHrlKOvHsNc8bcrHXur1DcqfrCjZQFIDNfhoCbDibXt6V68GkjAPAQYBKhkQCx7LKWNiOBABsD3cKkd9MT1WNmQu6LKiP2TpfLkIGnE5PWhRzBy/VGm2ONzRX9lb3YrCmySFlHzJLspHrqPQitF3c3/ixJEco6mbhlY9knkrc/A6+dVbemKLDy4dGS7rhohcLfVcw4enGqZiZczs1rXJNv8KZjdOmW3OQVkq3g/Q1KzTcjf4qVgxTXU6JIx1HJWPeP0u7v04WvfSWVYFaFmXK4LlDbs5XGvhmK10o3xlBzXgcVicdyLBSsq/9cxH5+X981fN0cS0mFVnYs131Y3OjG2tVq1CslhIiFik8EzSlKZNRSlKAFKUoAUpSgBSlKAFKUoAUpSgBSlKAFKUoAqe397pcPiGjREIAU3bNfUX7jU7sPaBnw6SMACwNwOGjEd/lXk2nunDiJTI5cMQB2WAGmg7jUjs7ALBEsaXyrwubniT/AI1hCNim3J9vBnFS3PPB6aVne+rn4W2p9hOBPjUp0euT19yT8nxJP0+dVjqM2dPBCszLbglN8cK8mFKxqXbOhsoubBhc2qkRbAxDMB1MguQLspAF+8nuFanSi3TxslubCVak8lW3g2omysEFjt1jXVL97fOlPO3H3CshklLMWY5iTcltbkm5J51YN7tptjscwj7QU9XGByB1b1NzflblX2u5s0fbUxuVVmKm+mVSxI5nTTxtXM1Fm+e1cLshSzM38PCJHd+OLE5BDkhxKo7WCaGwsVPC6tca3uPSovE7TlLiWQgxkWsgPZ9Dre/GpTdxZjiMNiMoVQcrXbUq/ZJAtw1vqajtpwuuIlVlDQxzvdRoWXOTbxGtY7Y7Ny5y0EsuKJ3d3CnFbPxsYWwc9ZH4kAAac80Q99VbZkcscDTBc0d+eoI0zWtwvofKrrsPbyrPCI7CFwUPAWJt1dgNLZhb9qo7amBnw2NeCNxHBJmmViqnKpPbAJ4EMbeoNazzKqM/XZ/sXcU0v+iI2RtZocI2WPMSzG9+emYi19LVIbw4rr1wMxQOZo+qOguJFcA692rHTwqH2jH1EwjE5KP2i2jkXJuTbx1051dd0dgBR1UxEqxyLPE2oIfUMCL87Hv41WhKTcPf7ERUpfCzjeHCSHHmSN7KscYK29vVyV8NDx5mqFvNiusnLZGTQDtLlJI4k++3oKue9C4lsbIcOyAKkQIbvNmN7WPceNV7EkXY4j4x4zYtlJF+JC6WsDp3cKrf/OkFr7Y/Uq9ah0d7y/CIzhZzmZV7Ob50fAqeZH3HwNZ9jcBJl6+wMbm4Km9rk9kjiD3V07N2g2HmSVPaRgR4818iLj1q9NvTlnx5MoScJZLvtbdmWKZljjd04qyqToe4nmOFXHdHDNHhVV1Ktd9GFjqxtpUlgsWs0aSJqrqGHkReu+utVRGEt0R+Nai8oUqndITkdRYkfKcCR+bqN3Jc/CxqfYfiSfo1EtRizp4IdmJbcF027tA4fDvIoBK2sDe2rAd3nUFu/vdLiJ1jdEAIY3XNfQX7zVj2jgFniaN75WtexsdCD94qO2ZunDh5BIhcsAR2mBGotyFWnGxzTi+3kmSluWOCapSlbmgpSlAClKUAKUpQApSlAClUyHfed1DCCKx4Xlf/APOp/dza5xUPWMoQ53QgEsOyxW9yBypWnV03ScISy0UU0+CUr4mmCKzHgoJPkBc1UNv7zzw4sxxlcoMehS57WW+t/GrRtT5CX9W/4TWqsUspeAUk848EQN+8N/zP4bVM4DHLPGsiXytwuLHiRw8xWRqdK0zdD+pReTfjal9PfOyWJGddjk8M7sdu9BO+eWPM1gL5mGg4cCK7dnbHiw+bqUy5rX1Y3te3EnnVf3s2hMmJjSOVo1MbscuXUh1A9pT3GoebaeJVWIxMugJ4R9wv9Clr/wAR09FrhJd/oizkk+DRajN5tofB8HNIOKobfWPZX7SK79jzF8PCzG7NHGxPMlQSffVd6T58uAt9OSMe67f/AFro2SxW5L0WnLEWzJomAIve3fY2Pvq3bK2l1D4dhI3VZ1BVjcFXup8dAb24aVT1Uk2AuT3CrDs+bDRx9XiImDZSczC9zyUD2f8AV64Ce1pnOhzzg7cJhlgxDR5mRo50QjPo1pRl7PeCKmts7NmbF4kx9Xl6wWDEg3MaMeAPOmwdmJtOWHE5wskRQYhCNWKexKPrZQD5Hlr1b3PMm0JuqkEYdI2N7fRy5hccRl40zOtqptcZ7f8ApttSjl8ZIh9jTSSNEssfZysfm2Oh0UDNYEjU99Xbaeym2jgAr2+ERd4OjEcf2XA7+B8qz99qmLqmAYupzBn+cDcHXiQ16nNibwSDEjEZlyWCPEpJ7PHj9IHX7KzonteJfK+SISgsp+SIOzItQlg9iAGJ0PAkr3EH7auPR4JDLMZZC5VI18BcvYefZ4+Vfe3t3w0qY3DKJVcAyKqhiykaSoPpcLgan339u4WCypPJkaMSy3VXBByqoANjqLm9M00yhek+PZeutxmVje3F5cdiCJHQgRgqneOrUju5k691VnAYmROyR8pfKXbKORN27qsjbXZMdim6tnSSQgFbfMJQcSNNKiMZOZ5y8yhEylVDHuGvHnrek7XmyT/VmU8PvnyerG4HExYPqrRFBqzKxvbNmubgC1+8d1V7FbOeMAtax7wb1YDPL8G6gZbFbo5Ju0ZOg4W/R8OXfUaMGXw13lUZCQIrdsm3ZHjcH3VmuxE+77ejQujDaHWYIoeMTlf2T2h95HpVwrNuiOft4hOYjb3FwfvFXvbk7R4Wd0NmWKRgeRCkg++u7p55qTf+YHKpfAmc7R2PFiMvXJmy3tqwte1+BHIV14Hd6CB88UeVrEXzMdDx4k8qpcO0sSVB+Ey6gHhH3j6lTe6WPleeVJJWkARGGbLoSzg+yByFJUfiOn1FqhFd/p6JUk3wWLH45YI2ke+VbXsLnUgcPM1Df7dYb/mfw2r0b4f1KXyX8a1mhNM6i+dcsRK2WOLwjYYZQ6hhwYAjyIuK+68uy/kIvqJ+EVWNgbzzzYsRuVy3k0CWPZvbW/hTDsUcJ+TRySxnyXGlRe8e2DhYesVQ5LogBJUdprXuAar8++86KWMEVhqbSvf/AKdZXaummShOWGwc0uS6UpSmi4pSlAClKUAZzhth4xEC/BibaX62PXU68ate6GAkhw2WVcjGSRstwbBnJGo04GpulI6fQVaebnDOWZxhhilKhNs70LhpRGYpJGK5+xk0FyvzmHeKbnZGuO6bwi7aXJN2pUBsze9Z5li6mWMuGIL9Xbsi59lyan6iuyFi3QeUCafBTN8on+FROscjr1TqTHGz2JdSAbDTQVCTmQowGHxNyCPkJO8HwrTq8+M2hHCAZZEjBNgXYKCeNta5up/C6r7HbJtMzcPOTq2LGVw0AYEERRgg6EEILgiq10qLfBKeUqfhcVacHtKKa/VSJJa18jBrX4XsdOFQ+/2D6zZ81uKgP+6wJ+y9P2rNTS9EzWYPBk2xcDLLJaHQgaseAHuNSe0usw00YlKFWB1UHmLnXUEacKrySFeBI8iR61O4DaEmKOR0adwLqAqk2HHlfn3muDht9jnrGMeT6wu8AwuMSaLUDSQDgyk6jxNtb8wKsXSJbrsNiFAdJUKcAb65ltfmHPuqFwkMJTLPh5OvzGyCOQM30VFraW09L1dcRuo82y0w72EqDMvJWuxEd+QDZKcpUpwlDH6/c2hFuLX3KucPHiFhhVWTIQ5JA0A1ZAb8ST/q1eLb+A/pRELhC6gstyLkk3NvHj/5qOhEjnqXBTq7hjqGBFwAfWudj7KaWR8rjrIzezXswvb2vPT1FJYwZ7tyxjuX7o1xDrFJBJr1RDIe7K99B5Mp/eq07Vxwggklbgis3uGg9TpVY6OYnZJpXXLmYRqPqXzH95iP2a6ukrbnVpHCNS7B3H6CnQHzb8JrtV2OGnUn6/0NxltqyyltOghjKyuc5brFAVnXjmYW4C/PnXqOwllkJEpljiyE8D2TcsoK/OsAfI865nhtAZlUoFZCbrlJW/a8eNuPjVg3f2a2RpsQRBhrXIcBWfS2Yk6qpFhzPh38iFcrHiItCOXhofBoZYVxDEjDwBm0BXrLAARLceyTYHyA8oR8LK8LTP1a5laQsDwDXawFuOtuNqnNpbQ+HoPgzZIomKohWytYABiBqoseyO7iR3CjbXxEqsYmcZV+ZGTlB+jw1NWs2r4IeOX7LWY5aLT0SL8dOeSIPex/yq/7fjLYTEKoJJikAAFySUIAA7zVR6JsHaGaT6bqo/ZF/verpjNpRQ262RI817Z2C3ta9rnXiPfXX06xSsm9S/h9zOoTIFUHD4nQAfIScvKp7cyN+vmZo5EBjjA6xGS5DOTa4141aMHtCOYExSJIAbEowYA8tK9FJ6b8LqosVsW2y0YecilqVX9pb3rDM8XUyyFApJTq7doXHtODXSsshWt03hGjaXJYKVDbF3mXFSMgjkjKqG7eTUEkaZWPeKmamFkbI7oPKBNPgg98NnyT4bLEudhJG2W4GisCdTpVVxWw8ZIjL8GIzaX62LTx41o1KU1Ggq1E1OecopKGQKUpTxoKUpQApSlAClKUAKpG+AYYxGySMvU5bpGz69YTbsjTSrvSl9TQtRW65PsysllGf7vBmx0J6uVQqy3LxOo1UW1I8K0ClKrpdNHTV9OLygjHaKre+uzpZkh6mMyFJCSAVGhjdb9ogcSKgukXq/hUPW5bdU9s3POtero1yXxPV2y3i9nh7LXrCy5XWy0so9muTNy3S2Ht3J2ZNC07TRGLP1WUFkN8oe/sseYqzTxq6sjahgQR4HQ12UpyqqNUFXHhGkY4WD8/7U2e2HmkibijFfMdzeosfWvPHIVIKkgjUEGxB5gjhWj9J+7mYDFRjVQFkt9H5r+nA+BHKs2rjXVuubRzbIbJYLzu3t7GTRvbFkFCAA6I+lr5iTr/AOK5g6QZllYPOjqpsLxBQ1uJuO6/DWqLXdg5gjqxUPY8GNhfuv4VVW2L+pluq8JZNYwUWG2vD1wBjl0VyhAdSOAOlmHeCRw5aivPs7o46iQsmJkAbQ9hLkXv7RuL+NqjtlbytHLC+QKh7MuVgRlNsrC3EKdfImtFro0qvUR3SXfyNwUZ9/J04PBrDGqILKosO/zJPeSdSfGqNJs/HnGYhhCrLI/ZZ5FChV0Q6Em2XiLcav8AVe2pvxBBI0a5ppF9pYgDl8CxIF/DjW19dcopTeEXmlhZeCExOCTZkXW4pziJZH7EZNow5Oa4U9w43PhYA1FY3a/Wu5xZLqy2Q5cyRnUEBRwvcHNqdLXqdxO9+FxQ6rEYaQgjNZght3A3D3U+WtREWztnOBLEcWoDBRYEjMTYKA4PO3rSNsYtba5JL1x/sXl3fwPsVufGSMMsQkUgcUYhSO42sNOV7GoZ0INiDfl31Y9sYiKCYlFnLEA/HBF0vbTLrl48eP21IbkbHONxfwh1tFCQfNx7K+NvaPpzpaFblLajBRbltNA3W2T8FwkUR9oLdvrN2m+029Kid9tlzTPA0MRlydbmAZBbN1dvaYfRNWuldqymNlfSfHB0HFOO0rW5OzpYUm66Mxl5AwBKnTIov2SRxFWWqP0lZM2G6zLlvL7XDglq6ujnq+vn6rLbJH7PPM9KV3Kq1aWMeyXP2KKW2WwvtZ/vCGXHTnq5WDLDYpE7DRTfUDxrQKVvqtNHU19OTwjSUclM3NDHFSMUkUdUou8bJrnY2GYa6Vc6Uq2moWnrVceEEVhYFKUpgsKUpQApSlAClKUAKUpQApSlAClKUAfLxA8QD5i9EjA4ADyFq+qUAKgN+cS8eCdo2ZGzxDMjFTYyKDqNeBqfqB32wTzYN0iUu2aIhRa+kik8fAVldnpyxzhlZ/KyM3P3hEqnDznMxBClzmzg3uhJ4n7x5VTN9Nz2wUmdATAx7J45T+bb/A9/nXcuwMYCCMNKCNQRl0PcfarQ9gtLiMMVxsVjcoQwHbWwsxHDv+zurmUKd0OnanlcP+4sl1FtfPgxClXnejo2eImTCXkTj1fF18vpj7fOqOykEgggjQg6EeFu6l7K5VvEkKyg4vDPdDtYpCUA11sb8AfCtw2S5OHhJ4mNCfPKL1gcMJdlQcWIUeZNh99foSGIKoUcFAHuFqd0K7yf0GdN5K7v7t84XC9g2klORSOIHFnHiB9pFQsmzI2QZAq2GjKBw8eY9aielXHZ8VHGDpGl/Vzc/Yq1TBKbWubcrm3upfWSc7MZ4Ist+JprJJY7FmKcmOTrNLFstl8gLm4HOvqDeN1jaMqjKTccRY3vcEHnr51E1Z92twpsWQzgxRfSYasP0VP3nTzrCNbm8JZMI7m/hI/YmxZtoT5QSeBeRrnKOZPeeQ760zaeMi2ZhVhg0e1lHf8ApSt43958BXsfDDZ+Gy4SBpDwCra5NvlHYkX/APAFu6hYzZWOmcvJh5WZuJ7PuHa0HhTdkZaeG2tZk/PoZUemu3Je9ysQ0mCjZ2Z2vIMzEsTaRgLk8dBU7UJuZhHiwcaSqUYFyVPEXdiOHgam66VOenHPpDMPlR8vGDxAPmL0SIDgAPIWr6pWpYUpSgBSlKAFKUoAUpSgBSlKAFKUoAUpVN2n0mRQTSRNDKTGxUkFLG3eLmqTsjDvJlZSUeS5Uqiflah/MS+9P5q7cP0rYZj245U8bK33Nes/zNX/ACKdaHsu1K8Wy9sw4pc0EiuO+3EeanUete2tk01lGieeBSlKkkUqobY6R4sNO8LRSMUIBKlLHQHvN++vH+VqH8xL70/mrB6itPDZm7YLtkvdKo0fSzAT2oZgOfYP2ZqtWyNuQ4tM0DhgOI4EeBU6irQthPtFkxsjLhnvqL2xuxh8X8tGC30x2W/eGp8jUpXVipSiMyqXIBIVbXNvmi+l6vJJrDLNJruU/BdGUcOJjlSViqMGyOoJ04doW77d1XWqThulSBpFVopUBIBZstlubXNjewq7A1lT08PplK9n9BnG824eKxWMllUxhGK2LOQbBVHAKeVfOC6JWPy06gco1J+1rW91X3a+1UwsLyyeyo4DiTwCjxJ0qubI6RUxUyRRwS5mPElLAd7HtcAKxlTSp/FyzKVdal35ZIbH3HwuGIKx53Hz5O0fMDgPQVP0rxbY2mMNA8zAsEFyFtc6gd+nfTSUYLt2Rukorse2lUT8rUP5iX3p/NXs2P0kw4mdIurkQubBmK2vbQaG+vD1rNaitvCZVWwfkt9KUrc0FKUoAUqiv0sQgkdRLoSOKfzVx+VqH8xL70/mpf8AM1ezLrQ9l7pVNwnSnhXNnWWPxKhh/dJP2VasDtCOdA8Tq6nvU39PA+BrSFkJ/Ky8Zxlwz0UpStCwpSlAClKUAKUpQArC97j/AE7E/rHrdKwre/8Ar2K/WPSGu+VfUV1Pyovi9FGHIHxs39z+WujG9EqZfiZ2DcpACD6qAR9tX6P2R5Cvqt/y1TXBr0YejCmXEbNxPfHKnqGH3Mh/1Yiti3d22uMw6SroToy/RYe0v+I8CKrXSrgFbDJLbtI4W/6LA3HvAPvrx9EeINsQncOrYeZzg/hHuparNN3T8Mxh/Ds2eDRKUrpxOLSJc0jqg4Xdgovyua6I2Yvvz/vDEfWH4Fq4YPotgeNGMst2VW0yd4B+jVM30mV8dOyMGUsLFSCD2F4Eca1nZu3cOIYgZ4QQiAgyp9Eaca5dMYSsnu9/uJVxjKUtxWcZ0TR5D1Uzh+7OFKnwNgCPP7KpOxdoyYDFhjdSjZJF5rezqefMeIFa7jd7cJEhZp4zbuR1dj4BVJNY+4bHYw5Fs08pIHGwY3+xdT5VGojCDi6+QtjGLWzk3elcKLCua6o6ZT0kbs9RL8IjHxcp7QHzX4n0bj535irL0cbyfCIOpkPxkIFr/OTgD5j2T6c6s+09nJiIXikF1cWPhyYeIOo8qxTERzbOxTKGKyJcBh3qwIDDwIN/A+Vc6xdCzeuHyKT/AIU9y4ZOdI+8nXz9Sh+LhJv+k/AnyXh55qtfR3uz8Gg62QWllAOvFU4qvmeJ9B3VTdwN2vhc/WSC8URBN/nNxVPHmfTnWwVbTwc5O2X2Jqi5PexXl2ps5cRC8T3yuLHKbHiDofSvVSnmsrDGuTMt8NzcJgsMZFMpkYhUBcEXOpJGXgACfdVFjkKkMpsQQQeRBuD6GrV0k7a6/F9WpukAy/tmxc+mi+hqS3h3Q6rZULAfGQ9uT/5LZx+ycvoprj2QU5S2LtE5847pPb4L5sLagxWHjlHz1Fxybgy+hBr31nHRTtmxkwzHj8Yn2Bx9x99aPXTps6kFIcrluimK4Nc1wa2NDAsFhRLiUjJIDyqhI42ZwCR760b8k+H/ADs39z+Ws/2N/XYf18f/AFBW8VzNJVCae5CVEIyTyjOdp9E9lJw8xJHzZQNfDMvD1FVLZW1Z9nYg2BVlNpI24MPon/A1udZp0s4BVeGUCzOGRvHLYqf7xHuq2ooVa6kO2C1tSit0TQ9n49Z4kljN1dQw9e4+I4eleiqd0W4gtgmU/MlYDyIVre9jVxp2ue+CkMwluimKUpWhYUpSgBSlKAFYVvf/AF7FfrHrdawve0f07E/rWpDXfKvqK6n5UblH7I8hX1WQDpMxnOL+H/3V5sd0gYyVcplCA8erUKf3tSPQirfna8eS35iJYOlLb6tkwyG5Vs8lu4gEKnnqSfSvb0UbOKwyzEfKMFXxCXufLMxHoaq27O482McNIGjivcuwsW8FB1JP0uHnwrXsJhFijWOMBVQBQB3AVWiMrLOrJY9Fa05y3s7qrm/expcXhRHCAzdYrWJC6ANfU+dWOlOzipxcWMyW5YZ+fdoYB8PI0cgAdNCAQe4HiPA1ORdHuMdQwjWzAEfGLwIuO+vPv1/vDEfWH4FrZNlfIRfq0/CK5VNEZzlF+BGupSk0/Bg2NwTwyNHIuV0NiP8AXEd9/Gtb3H3ew0MKzQEyNIvyjWuOaBR7FjoRqdOJqO6Sd2Otj+ExjtxjtgfOT6Xmv3X5Cq70e70/BpepkPxUp4ngr8A3keB9Dzq0Iqi7Evsy0Uq7MM1ulKV1R0Vl/S0v9IgP/Lb8Wn3/AG1qFZh0tfLwfq2/EKV1f8p/Ywv+QsvRoP8A29PF5PxmrVVW6Nf93p9aT8Zq01rR/Lj9DSv5EKjt4NrDC4aSU8VXsjmx0Ue8ipGs06Vds5njwynRfjH+sdEHoLn9oVF9nTg2RZLbHJS8BjQk6SyqZAHzsL2zG99TY8W41eMT0qJIjI+FJVgVI60cCLH5tc7lbiQz4US4hWJckrZmWyDQcOZBPlap78m+C/Nt/Ef/ADpGqq5RzFrv/noWrhYl28mU7I2kcNPHKt+wwNuY4MvqpI9a3qCcOiupurAMDzBFwfdWVdIG6aYPqngBEbXUgktZhqDc8xf92rP0Y7Y63CmFj2oTYfUa5X3G49BV9M3XN1SLU5hJwZcq4Nc1wa6I2YRsb+uw/r4/+oK3ivz7HiTFMHW2ZHzC4uLhrjTv1FWP8puN5xfw/wDurk6a+NSakI02qCeTX6yTpI2+uJnWOMhkhDAkcC5tmse8AADzvUbtLfbF4kZHlsp0yxgLfw07R8r1Lbo9H0k7LJiVMcQ1ytoz+FuKrzJ1PdzrSy53/BWi07Hb8MUW/o42cYcCpYWMrGT0Ngv91QfWrRXCqALDQDuFc0/COyKiNRW1YFKUq5YUpSgBSlKAFR027uGdizwRMzG5JjUknmTbWlKhpPkhpPk+P9l8J/Zof4a/5V3YfYeHjN0hiUjvWNQffauaVGyPoNq9HtpSlWJFKUoAj8Ru/h5GLSQRMzcWZFJPdqSK9yIAAALAaADlypSoSS4Iwjki9Rn+y2E/s0P8Nf8AKlKHFPlA0nySaqAABoBpXNKVJIryY3ZEM5BlijkIFgXUNYcta4pUNJ8hjJ3YTBpEuSNFRRfsqABrqdBXdSlTwAqPxG7+HkYu8ETMeLMiknzJFKVDSfJDSfJ7YogihVAVVAAAFgAOAA7q+6UqSToxeCjmXLKiut72cBhccDY11YLY8MJLRRRxkixKKFNuNtKUqMLOSMLk9lKUqSSMO7GF/s0P8Nf8q4/2Xwn9mh/hr/lSlU2R9Fdq9HpwuyIYjeOKNDzVFB94FeulKsklwWxgUpSpAUpS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0" name="Rectangle 9"/>
          <p:cNvSpPr/>
          <p:nvPr/>
        </p:nvSpPr>
        <p:spPr>
          <a:xfrm>
            <a:off x="395536" y="1576393"/>
            <a:ext cx="8640960" cy="7463582"/>
          </a:xfrm>
          <a:prstGeom prst="rect">
            <a:avLst/>
          </a:prstGeom>
        </p:spPr>
        <p:txBody>
          <a:bodyPr wrap="square">
            <a:spAutoFit/>
          </a:bodyPr>
          <a:lstStyle/>
          <a:p>
            <a:pPr marL="261938" defTabSz="914400"/>
            <a:r>
              <a:rPr lang="en-GB" sz="3200" dirty="0" smtClean="0">
                <a:solidFill>
                  <a:srgbClr val="000000"/>
                </a:solidFill>
                <a:latin typeface="Calibri"/>
                <a:cs typeface="Calibri"/>
              </a:rPr>
              <a:t>Who owns the copyright in the data?</a:t>
            </a:r>
          </a:p>
          <a:p>
            <a:pPr marL="261938" defTabSz="914400"/>
            <a:endParaRPr lang="en-GB" sz="3200" dirty="0" smtClean="0">
              <a:solidFill>
                <a:srgbClr val="000000"/>
              </a:solidFill>
              <a:latin typeface="Calibri"/>
              <a:cs typeface="Calibri"/>
            </a:endParaRPr>
          </a:p>
          <a:p>
            <a:pPr marL="1176338" lvl="1" indent="-457200" defTabSz="914400">
              <a:buFont typeface="Arial" panose="020B0604020202020204" pitchFamily="34" charset="0"/>
              <a:buChar char="•"/>
            </a:pPr>
            <a:r>
              <a:rPr lang="en-GB" sz="3200" dirty="0" smtClean="0">
                <a:solidFill>
                  <a:srgbClr val="000000"/>
                </a:solidFill>
                <a:latin typeface="Calibri"/>
                <a:cs typeface="Calibri"/>
              </a:rPr>
              <a:t>The University owns copyright by default</a:t>
            </a:r>
          </a:p>
          <a:p>
            <a:pPr marL="1976438" lvl="3" indent="-342900" defTabSz="914400">
              <a:buFontTx/>
              <a:buChar char="-"/>
            </a:pPr>
            <a:r>
              <a:rPr lang="en-GB" sz="2400" dirty="0" smtClean="0">
                <a:solidFill>
                  <a:srgbClr val="000000"/>
                </a:solidFill>
                <a:latin typeface="Calibri"/>
                <a:cs typeface="Calibri"/>
              </a:rPr>
              <a:t>Can be subject to funders requirements</a:t>
            </a:r>
          </a:p>
          <a:p>
            <a:pPr marL="1976438" lvl="3" indent="-342900" defTabSz="914400">
              <a:buFontTx/>
              <a:buChar char="-"/>
            </a:pPr>
            <a:r>
              <a:rPr lang="en-GB" sz="2400" dirty="0" smtClean="0">
                <a:solidFill>
                  <a:srgbClr val="000000"/>
                </a:solidFill>
                <a:latin typeface="Calibri"/>
                <a:cs typeface="Calibri"/>
              </a:rPr>
              <a:t>Background IPRs</a:t>
            </a:r>
          </a:p>
          <a:p>
            <a:pPr marL="1176338" lvl="1" indent="-457200" defTabSz="914400">
              <a:buFont typeface="Arial" panose="020B0604020202020204" pitchFamily="34" charset="0"/>
              <a:buChar char="•"/>
            </a:pPr>
            <a:r>
              <a:rPr lang="en-GB" sz="3500" dirty="0" smtClean="0">
                <a:solidFill>
                  <a:srgbClr val="000000"/>
                </a:solidFill>
                <a:latin typeface="Calibri"/>
                <a:cs typeface="Calibri"/>
              </a:rPr>
              <a:t>3</a:t>
            </a:r>
            <a:r>
              <a:rPr lang="en-GB" sz="3500" baseline="30000" dirty="0" smtClean="0">
                <a:solidFill>
                  <a:srgbClr val="000000"/>
                </a:solidFill>
                <a:latin typeface="Calibri"/>
                <a:cs typeface="Calibri"/>
              </a:rPr>
              <a:t>rd</a:t>
            </a:r>
            <a:r>
              <a:rPr lang="en-GB" sz="3500" dirty="0" smtClean="0">
                <a:solidFill>
                  <a:srgbClr val="000000"/>
                </a:solidFill>
                <a:latin typeface="Calibri"/>
                <a:cs typeface="Calibri"/>
              </a:rPr>
              <a:t> party copyright</a:t>
            </a:r>
          </a:p>
          <a:p>
            <a:pPr marL="1633538" lvl="3" defTabSz="914400"/>
            <a:r>
              <a:rPr lang="en-GB" sz="2400" dirty="0" smtClean="0">
                <a:solidFill>
                  <a:srgbClr val="000000"/>
                </a:solidFill>
                <a:latin typeface="Calibri"/>
                <a:cs typeface="Calibri"/>
              </a:rPr>
              <a:t>- Database software</a:t>
            </a:r>
          </a:p>
          <a:p>
            <a:pPr marL="1176338" lvl="1" indent="-457200" defTabSz="914400">
              <a:buFont typeface="Arial" panose="020B0604020202020204" pitchFamily="34" charset="0"/>
              <a:buChar char="•"/>
            </a:pPr>
            <a:r>
              <a:rPr lang="en-GB" sz="3500" dirty="0" smtClean="0">
                <a:solidFill>
                  <a:srgbClr val="000000"/>
                </a:solidFill>
                <a:latin typeface="Calibri"/>
                <a:cs typeface="Calibri"/>
              </a:rPr>
              <a:t>Data licensing</a:t>
            </a:r>
          </a:p>
          <a:p>
            <a:pPr marL="1633538" lvl="2" indent="-457200" defTabSz="914400">
              <a:buFontTx/>
              <a:buChar char="-"/>
            </a:pPr>
            <a:r>
              <a:rPr lang="en-GB" sz="2400" dirty="0" smtClean="0">
                <a:solidFill>
                  <a:srgbClr val="000000"/>
                </a:solidFill>
                <a:latin typeface="Calibri"/>
                <a:cs typeface="Calibri"/>
              </a:rPr>
              <a:t>Open </a:t>
            </a:r>
            <a:r>
              <a:rPr lang="en-GB" sz="2400" dirty="0">
                <a:solidFill>
                  <a:srgbClr val="000000"/>
                </a:solidFill>
                <a:latin typeface="Calibri"/>
                <a:cs typeface="Calibri"/>
              </a:rPr>
              <a:t>Data Commons </a:t>
            </a:r>
            <a:r>
              <a:rPr lang="en-GB" sz="2000" dirty="0">
                <a:solidFill>
                  <a:srgbClr val="000000"/>
                </a:solidFill>
                <a:latin typeface="Calibri"/>
                <a:cs typeface="Calibri"/>
                <a:hlinkClick r:id="rId3"/>
              </a:rPr>
              <a:t>http://</a:t>
            </a:r>
            <a:r>
              <a:rPr lang="en-GB" sz="2000" dirty="0" smtClean="0">
                <a:solidFill>
                  <a:srgbClr val="000000"/>
                </a:solidFill>
                <a:latin typeface="Calibri"/>
                <a:cs typeface="Calibri"/>
                <a:hlinkClick r:id="rId3"/>
              </a:rPr>
              <a:t>opendatacommons.org</a:t>
            </a:r>
            <a:r>
              <a:rPr lang="en-GB" sz="2000" dirty="0" smtClean="0">
                <a:solidFill>
                  <a:srgbClr val="000000"/>
                </a:solidFill>
                <a:latin typeface="Calibri"/>
                <a:cs typeface="Calibri"/>
              </a:rPr>
              <a:t> </a:t>
            </a:r>
          </a:p>
          <a:p>
            <a:pPr marL="1633538" lvl="2" indent="-457200" defTabSz="914400">
              <a:buFontTx/>
              <a:buChar char="-"/>
            </a:pPr>
            <a:r>
              <a:rPr lang="en-GB" sz="2400" dirty="0">
                <a:solidFill>
                  <a:srgbClr val="000000"/>
                </a:solidFill>
                <a:latin typeface="Calibri"/>
                <a:cs typeface="Calibri"/>
              </a:rPr>
              <a:t>Creative Commons </a:t>
            </a:r>
            <a:r>
              <a:rPr lang="en-GB" sz="2000" dirty="0">
                <a:solidFill>
                  <a:srgbClr val="000000"/>
                </a:solidFill>
                <a:latin typeface="Calibri"/>
                <a:cs typeface="Calibri"/>
                <a:hlinkClick r:id="rId4"/>
              </a:rPr>
              <a:t>https://</a:t>
            </a:r>
            <a:r>
              <a:rPr lang="en-GB" sz="2000" dirty="0" smtClean="0">
                <a:solidFill>
                  <a:srgbClr val="000000"/>
                </a:solidFill>
                <a:latin typeface="Calibri"/>
                <a:cs typeface="Calibri"/>
                <a:hlinkClick r:id="rId4"/>
              </a:rPr>
              <a:t>creativecommons.org</a:t>
            </a:r>
            <a:r>
              <a:rPr lang="en-GB" sz="2000" dirty="0" smtClean="0">
                <a:solidFill>
                  <a:srgbClr val="000000"/>
                </a:solidFill>
                <a:latin typeface="Calibri"/>
                <a:cs typeface="Calibri"/>
              </a:rPr>
              <a:t> </a:t>
            </a:r>
          </a:p>
          <a:p>
            <a:pPr marL="1633538" lvl="2" indent="-457200" defTabSz="914400">
              <a:buFontTx/>
              <a:buChar char="-"/>
            </a:pPr>
            <a:r>
              <a:rPr lang="en-GB" sz="2400" dirty="0" smtClean="0">
                <a:solidFill>
                  <a:srgbClr val="000000"/>
                </a:solidFill>
                <a:latin typeface="Calibri"/>
                <a:cs typeface="Calibri"/>
              </a:rPr>
              <a:t>Open Government </a:t>
            </a:r>
            <a:r>
              <a:rPr lang="en-GB" sz="2000" dirty="0" err="1" smtClean="0">
                <a:solidFill>
                  <a:srgbClr val="000000"/>
                </a:solidFill>
                <a:latin typeface="Calibri"/>
                <a:cs typeface="Calibri"/>
              </a:rPr>
              <a:t>Licence</a:t>
            </a:r>
            <a:r>
              <a:rPr lang="en-GB" sz="2000" dirty="0" err="1" smtClean="0">
                <a:solidFill>
                  <a:srgbClr val="000000"/>
                </a:solidFill>
                <a:latin typeface="Calibri"/>
                <a:cs typeface="Calibri"/>
                <a:hlinkClick r:id="rId5"/>
              </a:rPr>
              <a:t>http</a:t>
            </a:r>
            <a:r>
              <a:rPr lang="en-GB" sz="2000" dirty="0">
                <a:solidFill>
                  <a:srgbClr val="000000"/>
                </a:solidFill>
                <a:latin typeface="Calibri"/>
                <a:cs typeface="Calibri"/>
                <a:hlinkClick r:id="rId5"/>
              </a:rPr>
              <a:t>://data.gov.uk/blog/new-open-government-</a:t>
            </a:r>
            <a:r>
              <a:rPr lang="en-GB" sz="2000" dirty="0" smtClean="0">
                <a:solidFill>
                  <a:srgbClr val="000000"/>
                </a:solidFill>
                <a:latin typeface="Calibri"/>
                <a:cs typeface="Calibri"/>
                <a:hlinkClick r:id="rId5"/>
              </a:rPr>
              <a:t>license</a:t>
            </a:r>
            <a:endParaRPr lang="en-GB" sz="2000" dirty="0" smtClean="0">
              <a:solidFill>
                <a:srgbClr val="000000"/>
              </a:solidFill>
              <a:latin typeface="Calibri"/>
              <a:cs typeface="Calibri"/>
            </a:endParaRPr>
          </a:p>
          <a:p>
            <a:pPr marL="719138" lvl="1"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indent="11113" algn="ctr" defTabSz="914400"/>
            <a:endParaRPr lang="en-GB" sz="900" dirty="0" smtClean="0">
              <a:solidFill>
                <a:prstClr val="black"/>
              </a:solidFill>
              <a:latin typeface="Impact"/>
              <a:cs typeface="Impact"/>
            </a:endParaRPr>
          </a:p>
        </p:txBody>
      </p:sp>
    </p:spTree>
    <p:extLst>
      <p:ext uri="{BB962C8B-B14F-4D97-AF65-F5344CB8AC3E}">
        <p14:creationId xmlns:p14="http://schemas.microsoft.com/office/powerpoint/2010/main" val="21454693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453"/>
            <a:ext cx="8229600" cy="986594"/>
          </a:xfrm>
        </p:spPr>
        <p:txBody>
          <a:bodyPr>
            <a:normAutofit/>
          </a:bodyPr>
          <a:lstStyle/>
          <a:p>
            <a:r>
              <a:rPr lang="en-US" sz="5400" dirty="0" smtClean="0">
                <a:solidFill>
                  <a:srgbClr val="660066"/>
                </a:solidFill>
                <a:latin typeface="Impact"/>
                <a:cs typeface="Impact"/>
              </a:rPr>
              <a:t>License your data for reuse</a:t>
            </a:r>
            <a:endParaRPr lang="en-US" sz="5400" dirty="0">
              <a:solidFill>
                <a:srgbClr val="660066"/>
              </a:solidFill>
            </a:endParaRPr>
          </a:p>
        </p:txBody>
      </p:sp>
      <p:sp>
        <p:nvSpPr>
          <p:cNvPr id="3" name="Content Placeholder 2"/>
          <p:cNvSpPr>
            <a:spLocks noGrp="1"/>
          </p:cNvSpPr>
          <p:nvPr>
            <p:ph sz="half" idx="1"/>
          </p:nvPr>
        </p:nvSpPr>
        <p:spPr>
          <a:xfrm>
            <a:off x="2902538" y="1047047"/>
            <a:ext cx="5475680" cy="5121455"/>
          </a:xfrm>
        </p:spPr>
        <p:txBody>
          <a:bodyPr>
            <a:normAutofit lnSpcReduction="10000"/>
          </a:bodyPr>
          <a:lstStyle/>
          <a:p>
            <a:r>
              <a:rPr lang="en-US" sz="3200" dirty="0" smtClean="0">
                <a:latin typeface="Calibri"/>
                <a:cs typeface="Calibri"/>
              </a:rPr>
              <a:t>Creative Commons </a:t>
            </a:r>
            <a:r>
              <a:rPr lang="en-US" sz="3200" dirty="0" smtClean="0">
                <a:solidFill>
                  <a:srgbClr val="FF6600"/>
                </a:solidFill>
                <a:latin typeface="Calibri"/>
                <a:cs typeface="Calibri"/>
              </a:rPr>
              <a:t>CC 0 </a:t>
            </a:r>
            <a:br>
              <a:rPr lang="en-US" sz="3200" dirty="0" smtClean="0">
                <a:solidFill>
                  <a:srgbClr val="FF6600"/>
                </a:solidFill>
                <a:latin typeface="Calibri"/>
                <a:cs typeface="Calibri"/>
              </a:rPr>
            </a:br>
            <a:r>
              <a:rPr lang="en-US" sz="2400" dirty="0" smtClean="0">
                <a:latin typeface="Calibri"/>
                <a:cs typeface="Calibri"/>
              </a:rPr>
              <a:t>(public domain)</a:t>
            </a:r>
          </a:p>
          <a:p>
            <a:r>
              <a:rPr lang="en-US" sz="3200" dirty="0" smtClean="0">
                <a:latin typeface="Calibri"/>
                <a:cs typeface="Calibri"/>
              </a:rPr>
              <a:t>Creative Commons </a:t>
            </a:r>
            <a:r>
              <a:rPr lang="en-US" sz="3200" dirty="0">
                <a:solidFill>
                  <a:srgbClr val="FF6600"/>
                </a:solidFill>
                <a:cs typeface="Calibri"/>
              </a:rPr>
              <a:t>CC BY</a:t>
            </a:r>
            <a:endParaRPr lang="en-US" sz="3200" dirty="0" smtClean="0">
              <a:latin typeface="Calibri"/>
              <a:cs typeface="Calibri"/>
            </a:endParaRPr>
          </a:p>
          <a:p>
            <a:r>
              <a:rPr lang="en-US" sz="3200" dirty="0" smtClean="0">
                <a:latin typeface="Calibri"/>
                <a:cs typeface="Calibri"/>
              </a:rPr>
              <a:t>Creative Commons Attributes </a:t>
            </a:r>
            <a:r>
              <a:rPr lang="en-US" sz="2400" dirty="0" smtClean="0">
                <a:latin typeface="Calibri"/>
                <a:cs typeface="Calibri"/>
              </a:rPr>
              <a:t>(Limitation)</a:t>
            </a:r>
          </a:p>
          <a:p>
            <a:pPr lvl="1"/>
            <a:r>
              <a:rPr lang="en-US" sz="2800" dirty="0" smtClean="0">
                <a:solidFill>
                  <a:srgbClr val="FF6600"/>
                </a:solidFill>
                <a:latin typeface="Calibri"/>
                <a:cs typeface="Calibri"/>
              </a:rPr>
              <a:t>SA</a:t>
            </a:r>
            <a:r>
              <a:rPr lang="en-US" sz="2800" dirty="0" smtClean="0">
                <a:latin typeface="Calibri"/>
                <a:cs typeface="Calibri"/>
              </a:rPr>
              <a:t> Share Alike</a:t>
            </a:r>
            <a:br>
              <a:rPr lang="en-US" sz="2800" dirty="0" smtClean="0">
                <a:latin typeface="Calibri"/>
                <a:cs typeface="Calibri"/>
              </a:rPr>
            </a:br>
            <a:r>
              <a:rPr lang="en-US" sz="2800" dirty="0" smtClean="0">
                <a:solidFill>
                  <a:schemeClr val="accent6">
                    <a:lumMod val="75000"/>
                  </a:schemeClr>
                </a:solidFill>
                <a:latin typeface="Calibri"/>
                <a:cs typeface="Calibri"/>
              </a:rPr>
              <a:t>Reduce interoperability</a:t>
            </a:r>
          </a:p>
          <a:p>
            <a:pPr lvl="1"/>
            <a:r>
              <a:rPr lang="en-US" sz="2800" dirty="0" smtClean="0">
                <a:solidFill>
                  <a:srgbClr val="FF6600"/>
                </a:solidFill>
                <a:latin typeface="Calibri"/>
                <a:cs typeface="Calibri"/>
              </a:rPr>
              <a:t>ND</a:t>
            </a:r>
            <a:r>
              <a:rPr lang="en-US" sz="2800" dirty="0" smtClean="0">
                <a:latin typeface="Calibri"/>
                <a:cs typeface="Calibri"/>
              </a:rPr>
              <a:t> None Derivatives</a:t>
            </a:r>
            <a:br>
              <a:rPr lang="en-US" sz="2800" dirty="0" smtClean="0">
                <a:latin typeface="Calibri"/>
                <a:cs typeface="Calibri"/>
              </a:rPr>
            </a:br>
            <a:r>
              <a:rPr lang="en-US" dirty="0" smtClean="0">
                <a:solidFill>
                  <a:srgbClr val="E46C0A"/>
                </a:solidFill>
                <a:latin typeface="Calibri"/>
                <a:cs typeface="Calibri"/>
              </a:rPr>
              <a:t>Restricts use </a:t>
            </a:r>
          </a:p>
          <a:p>
            <a:pPr lvl="1"/>
            <a:r>
              <a:rPr lang="en-US" sz="2800" dirty="0" smtClean="0">
                <a:latin typeface="Calibri"/>
                <a:cs typeface="Calibri"/>
              </a:rPr>
              <a:t>NC Non-Commercial</a:t>
            </a:r>
            <a:br>
              <a:rPr lang="en-US" sz="2800" dirty="0" smtClean="0">
                <a:latin typeface="Calibri"/>
                <a:cs typeface="Calibri"/>
              </a:rPr>
            </a:br>
            <a:r>
              <a:rPr lang="en-US" sz="2800" dirty="0" smtClean="0">
                <a:solidFill>
                  <a:srgbClr val="FF0000"/>
                </a:solidFill>
                <a:latin typeface="Calibri"/>
                <a:cs typeface="Calibri"/>
              </a:rPr>
              <a:t>What counts as commercial?</a:t>
            </a:r>
            <a:endParaRPr lang="en-US" sz="2800" dirty="0">
              <a:solidFill>
                <a:srgbClr val="FF0000"/>
              </a:solidFill>
              <a:latin typeface="Calibri"/>
              <a:cs typeface="Calibri"/>
            </a:endParaRPr>
          </a:p>
        </p:txBody>
      </p:sp>
      <p:pic>
        <p:nvPicPr>
          <p:cNvPr id="8" name="Content Placeholder 10" descr="CC-infographic.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139" r="68616" b="59927"/>
          <a:stretch/>
        </p:blipFill>
        <p:spPr>
          <a:xfrm>
            <a:off x="637302" y="2754147"/>
            <a:ext cx="1971988" cy="4137285"/>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26247" y="2042054"/>
            <a:ext cx="1666211" cy="579552"/>
          </a:xfrm>
          <a:prstGeom prst="rect">
            <a:avLst/>
          </a:prstGeom>
        </p:spPr>
      </p:pic>
      <p:pic>
        <p:nvPicPr>
          <p:cNvPr id="11" name="Picture 10"/>
          <p:cNvPicPr>
            <a:picLocks noChangeAspect="1"/>
          </p:cNvPicPr>
          <p:nvPr/>
        </p:nvPicPr>
        <p:blipFill>
          <a:blip r:embed="rId5"/>
          <a:stretch>
            <a:fillRect/>
          </a:stretch>
        </p:blipFill>
        <p:spPr>
          <a:xfrm>
            <a:off x="726247" y="1162452"/>
            <a:ext cx="1666211" cy="558987"/>
          </a:xfrm>
          <a:prstGeom prst="rect">
            <a:avLst/>
          </a:prstGeom>
        </p:spPr>
      </p:pic>
    </p:spTree>
    <p:extLst>
      <p:ext uri="{BB962C8B-B14F-4D97-AF65-F5344CB8AC3E}">
        <p14:creationId xmlns:p14="http://schemas.microsoft.com/office/powerpoint/2010/main" val="25310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143000"/>
          </a:xfrm>
        </p:spPr>
        <p:txBody>
          <a:bodyPr>
            <a:noAutofit/>
          </a:bodyPr>
          <a:lstStyle/>
          <a:p>
            <a:r>
              <a:rPr lang="en-GB" sz="6600" dirty="0" smtClean="0">
                <a:solidFill>
                  <a:srgbClr val="660066"/>
                </a:solidFill>
                <a:latin typeface="Impact"/>
                <a:cs typeface="Impact"/>
              </a:rPr>
              <a:t>Dual Licensing</a:t>
            </a:r>
            <a:endParaRPr lang="en-GB" sz="6600" dirty="0">
              <a:solidFill>
                <a:srgbClr val="660066"/>
              </a:solidFill>
              <a:latin typeface="Impact"/>
              <a:cs typeface="Impact"/>
            </a:endParaRPr>
          </a:p>
        </p:txBody>
      </p:sp>
      <p:sp>
        <p:nvSpPr>
          <p:cNvPr id="19458" name="AutoShape 2" descr="data:image/jpeg;base64,/9j/4AAQSkZJRgABAQAAAQABAAD/2wCEAAkGBhQSERMSEhQWFRUUGBkaFxYYFxUbFxoYGCEdGR4aFh0YGyggHSUjGRcXIC8hJDMtLCwuGR8xNTAqNSYsOCwBCQoKDgwOGg8PGiokHCQtLC0pKS8pNSwpNSoyLTUpKSkqLCksKS8sLjQpLCkvNCk1KSksLCwsLCwpNCwpLC01LP/AABEIAFoA+QMBIgACEQEDEQH/xAAbAAEAAgMBAQAAAAAAAAAAAAAABQYDBAcBAv/EAEIQAAIBAwIEAwUFBAYLAQAAAAECEQADBBIhBQYxQRMiUQdhcYGRFDJCobEjNbLBJDRSYnOzFUNUcnSCosPR0vEz/8QAGQEBAAMBAQAAAAAAAAAAAAAAAAECBAMF/8QALBEAAgIBAwIFAwQDAAAAAAAAAAECEQMSITFBUQQTYXGBwdHwIiOh4RSRsf/aAAwDAQACEQMRAD8A7jSlKAUpSgFKjb3MFpbvgknVIExsCegNY+M8c8BlULqJEmTG3T0rnmyxwx1z2RRZIu6fBLUqN4jx+3YsC/ckK0QBuST2FZeEcXt5NoXbRJUkgg7EEdQaupJ8HbRLTrrbubtKUqSgpSlAKUpQClKUApSlAKUpQClKUApSlAKUpQClKUApSlAKUpQClKUAqgYnFuIf6Ta2yv4IdpXR+z8ITDBo6kR367Vk5jwMz7ct1LhW1KaWNwKijuGUsJ79jM1kxcXJTid0tlIQ6ubdo3ZJBHlHh9o9fdSLuzpmxaIxknd9unobODds5F17zr4ZWGkt5Ceg1bdZA2r6OetkA5zAhz+znzb9yNP4dxX3b8R7KrcQP4lz71srsBG5KAiZnrUPmZlt5dyl7F1C1jQjMVux+OB07nsdqyZV5ufT0j06W+66mbwOKLjryccvam749LPcLAuXDcscSuiHg2lDpqLD8VkDeI2g9fStPgfM7Nh5NrBsMj2gGUz4jkMYJI0jzADoJ/KtxeEszW7+UPHy8e4o02iQoUHUmqF3hp6R1AM1OhbobJANu2pUkEaAQT0LRv67mtijGG7/AJOmbx0sj0rjsltx/Ri9n+dlXbDtlBpDwjOulisCdoG09D8atFVN8PI+ygeJqZnkRcklY6Bid994qd4HZuJZVbplt+pkgdgT3qXT3TM+LLKUtLi1td/Q36UqH47zZj4hAvP5mEhVEtHSSB0Eg7n0qppJilV3K55sJiJlw7JcYqoAAYlSVPUwPumpnh2et+0l1J03FDCesH1qaIs2aUpUEilKUApSq9xTnvFx7z2bjOHSJARiPMAw3HuYUqxZYaV4jSAR3r2gFKUoBSlKAUpSgFKUoBSlKAVo8Za4LTeFOrbp1jvFb1QvMfGnxwmhQS07sCQIjbYjrP5VWUHki4J1Zzy5I44OUuCC4vwRsrHBv3TbayXYBhJKECSV2MjSYPx9ai1u2Gu4uVYsX75B8C4ZhUhQutwFPVHPcLsZqyCyDGWd2K6ja+I0/HTUZxDH8jtBNi5b0th2h55YxrEbxO81j8PN4peXk5Xrdrv/AFyasWRZsSxN+sftx1JTBwDIRUKG277rdBKhh5XYd5jYbdK3cTllF0szuzi2bZYHSGkyWKrsG99YuUUHhv5rLaHKDw5lVSNKXSSfOoO9T1bFFKTkuv2r6GaEHjh5b/OxCcU4Wy2m8INc8qjwwyqSQfvFyD29agsnPOm9cXG8UPcW2ptXdZZRszDSGgqQAduvWrxVMzuDW1ulrQW3cUOlq5akLZ1gkteHSZYmfj6CucsGOb/Vy+/z392XWTHiS1RTXz9PzcLcsXr32dHZDjqdRcCImWMzsQTv2qQtZN9sgFCWtEiGG9sp38w2mJ+dVx7hZxw+4utrtsF81YgxLgnaCogKTNfF7jVzhfh41nRdVv2jOwJD6zGm3paAAF677n65p+EjF3G47rj02SNWPBj8Qv2nUu3xzZ0mueY1lbvHrviAMEQlZ3AICAfxGrxlYi5FhrdxTouoVZehhhBH0NcywOUcd+KXcRlPgohKrqMyNHfr+I16MTHKzpmZgWHt6LqWzbn7rBdM/pWzYtqqgIAFAAAHSO0VRueuDWsXhXgWVi2txSASTuzFjuf7zGpfI4qcbhS3ljUtlAs9NTAAfQmflShZPZGdbSA9xEnpqZR+pr7OQsA6hB6GRB+Fc75X5BTKtDKy3uO96WA1R5exYxJJ6+kRURzhy6cO5YtI7Nju+tFaDocEA9B6H9anSuBb5Ouu4AJJAA3JPQCoK9z5hKSPHUx/ZDEfUCDVe9qvEHWzYsqSFuSX9+mIB+Zn5VC8rcmYuTYW5cyitwkg21a2CsEgSGBO4E/OiiqtkNu6R0rhnH8fI2s3UcjqoPmA9Sp3rkntA/eWR8bf+WlXnlr2dJjX/Ha4bmj/APLaIkQS0dTuR6VRvaF+8sn42/8ALSpjV7ESutzpt7nHEswj31DACQJMGOh0gx8KlOH8TtX012XV19VPQ+h9Pga5yvsqb7P4njftdOrRp8s9dMzPzqM9mvEmt5yWwfLeDKw96qWB+MrHzNRpVbE6n1OqcT47Yx48a6qT0BO5+AG9R1rn3CYx46j4hgPqRFRPM/s6GTki+t0oHjxAZaIEApPToNuneoPmb2cJj4737d5mNsAlXC7iQDBUCOtEkS2zp9q8rKGUhlIkEEEEeoI61F2+bsRrnhC8viatOmG+8O3SO1U72S8Sab1gmVADqPQkw0fHY/WqZnYrXMy5bT7z3mUfEsRTTuRq2Ou3uesJW0nIQkbSJI+oEVJtxayLXjG6nhRPiahp+vSqGfZF9z+kdxr8o6d9G/61XeaH15K4VgRassLdtfV+jO3qdRIn3U0p8C2uTpK8+4RMeOvxho+sVO2L6uoZGDKwkMpBBHqCNjXOsr2UKtklb7G6FmCF0EjsNpHxmtL2X8bdMg4zHyXAxAP4XXfb4iZ98UpVsLd7nVaUpVC4qM5h4raxrDXby6lBELAJJOwAmpOtTinC7eRaa1dXUjdRJHToQR0NEQyq8IzLeSzZ1t9GklfDuQp16dlmYgyK2heeA96263rhKK6A7LtuRPvI94FQHM/BMIeDhW7pssjEmVZ1LXIE3DPWAIPYGpAWtOaAmdCY9kq1s6ifIpBP9kwYY99opNY8iqW5y/w8kf1RTV78Wvcn+E5qqxQHZnKiLZU6wJZmPv23qaBrm+FkjRil8jIyf21xGCKVU6woi6Dv0Mj4n0qW4Pi3bKqhIVrSm14Npz4aWuouEvJLAd59CYrlKcMUdvuafJyQi3l2/wC/63LTxLiSWLbXHmFidKljuY6Cqzj52oXPFZrhRil1UtlFbXJU79wu0+4Vq8w5QFl3m4yuUtJdsE+LA8x1yYH5dRWxi5AbIykXLP3F8jKRp0xJLdz6x61XxEXovh8/PJXD+9jnt6/zXbqvgy5nC7l23dwzFmyRFtj1mQYMnzT3FRPLXF8bEuLw+5N1xdgXSq6FuOQAqAmQNUb+pNSnEMa29q1ce+To8pIBJJnVAB3mPX0Fb2Fy5h3by5qJLzMktGobaivSf/taITWSCn3MeFuMnDtxv09vQsNUDhP7+yP8Nv8At1f6pPDeF3Rxq/eNthba2wDwdJPk2B+R+lSjSzY9qP8AUD/iJ+tanNSk8FSOy2Z+G1SXtFwbl7CKWkZ21odKiTAretcIF7AXHugrqshT6qYG/wAQYPyonsGtz65SuA4OMR08JPyER9arHtUcf0Qd/EJ+QgfzFa3DU4nw8Gwlhb9oElCNwJ32hgR6wR32NQ/NmPls1jIzNKM7hUtL+BRv2J6/EmrJbkN7HROZeXbeZYCXG0FSCriNidu/WZiKo2R7JL34bttviGH/AJqwc/8AAsvJRPAIa2oBa0CFYt/akmDG223zqoJd4sg8MDKgbfcY/wDVB/WkbrZkOuqMPLvE7+DmLZLEKLgS5bmUMnSY+sgj0r59oH7yyPjb/wAtKnOUeQb7X1yMoFFVtWliC7sNxq6wJ333rU525eybmffuW7Fx0Y24ZVJBhEBg/EEfKrWrIp0dS/1P/J/KuM8ifvHG/wB5/wCB67PpPhR30RHviuU8m8u5NvPsPcsXFRWaWKkASjDf5kVSPDLS5Ri41xrIz802EuFVNwoiAlVABiWjr0Jrb457PruPj3Lz5OoIASsNvuBG599ecz8k5NnJa9jKzoza1KffRjvEdevQisGRg8VyrbC6t4oo1aXGnUR0AWAWM9O1W9ivubnsl/rN7/DH8QqGwP3qv/En+I1ZfZlwW/Zv3WvWntg2wAWUgEyNqisLl3JHEluGxcCfaC2rSY06iZn0pe7HRHXK4TxnG/p95GbRN9hqPbUxhvoQa7tVC585De+5yMcAuQNduQNUbBlJ2mABB9KrF0XkrNMeyy9/tf5P/wC1bnLns6bHyLd/x1cWyZAU9YIiZ99Vm1/pZFFpVygoEAaWgD0DR/Ord7PeXcrH1vfbSr7+CSGOo/jYg7Hr06zvUu65Kqr4LrSlK5nQUpSgIDiHJVi9kDIfVqkFlBGlivSdp7dqjsbCxRm3HCOXcuIJBTUZDQInfcb1cK1F4XaFzxQg1+sn6xMVnywyNx8tpb732Orz5arU64+CvcJsFrV21atrjgENKhgJ7hiTMwOvur0XDdA+ykNcEC6zAAsPXzdus9+lZs3FyTlgrPhyN58mjuCPrUFzhn3eH3EXETStwEs5UvJBgIJ6ADf1Mj0q+Hwyx05PVLu/sebKeTNJp2le76+lH3iXFy8u02DkabePpZ7QDAPDSSs7MHHlk9Nq94BxPxTl3L+KtskAFlV1Y6jGhixO+0yI+FfWRys1rD8TCtNbvXQhuKrNqC9SqajsJMx17VO8rYN77J4eWCWJOzGWC9tRB69T6japzJzTjHs+eD1sUVDw8ntb2q918GLh3DrORYKAOIaSSRqmIHaIipvAwFsoESYHr1JPc19YmElpdKLAme5395O9Z6r4eMseJQlW3bgxLHFS1Vv3FKUrsdBWHMyPDtu+ln0gnSoljHZR3NZqUBUOH+03Fdf2xay46oVZt/cVH6xUJn5p4tmWEsK32eydTuRHvJ+gAA67ntV9yeCWLh1XLNtz6sik/mK2MfGVBpRQoHZQAPyq1pcFaZp8Q4gUuW0BRQwJJed4IGhYI3M/l0qObjl9TZlLZF2D107EgaQWbcwZ2n4VYYpFQSVuxxe479VMgABdUIdF5oYTuwKKCD7thtWxl5tzRYuKwbyO7BZhyqSB5T0ntvU5FIpYIfA4nduuqjwyo1anAaGAK/c32+8R33U1BcV5oveNkWVhUtwQ6qwcaLlpW1eYyCruZgbDvV1ApppYor+Hxd0x791pfwr1zUDOoWg34R7re49YoOYLoYhlQEKSVE6hCC5qO/3ZbR8R8hOZGMrqVYSDEiSJjfePh0rJFLBFYnFHu3ITRoBeW3MhWCjSQY3k7+6tXifG71ssVVCviFBO0QuuWLMBufKP59KnwKRQFcv8y3FNwaElQpABVoBZFJch9o1kwY+6d68PM9wG2NK+ZTqAIO8OQVIYyPKOgI3iZqyRTTSxRA5PE7oDozW1bwywADBmJBPkk/hI9/yqS4ZkOwcXI1IwEqCAZVWmCf70fKtyK9oBSlKgkUpSgFKUoBXhUHrXtKAUpSgFKUoBSlKAUpSgFKUoBSlKAUpSgFKUoBSlKAUpSgFKUoBSlKAUpS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9463" name="AutoShape 7" descr="data:image/jpeg;base64,/9j/4AAQSkZJRgABAQAAAQABAAD/2wCEAAkGBhQQEBQUERQVFBUVGBYXGRcUFRcXHBwaHBcWGBcSHRgaGyYeGBskGhcdHy8gIygpLCwsGB4xNTAqNSYtLCkBCQoKDgwOGg8PGjQkHyQtKikpLC8sLCwsLCwsKywpKiwsKSopLCwpLCwsLCwsLCwsKSwsLCwpLCksLCwsLCwsLP/AABEIAKgBLAMBIgACEQEDEQH/xAAcAAEAAwADAQEAAAAAAAAAAAAABQYHAQMEAgj/xABMEAACAQIDBAcCCQgHBwUAAAABAgMAEQQSIQUGMVEHEyJBYXGBMpEUIzNCUnKhsbIXU2JzgpKT0iQ0VKLB0fAWNUNjs+LxFSWDwtP/xAAZAQACAwEAAAAAAAAAAAAAAAAABAECAwX/xAAwEQACAgEDBAAEBAYDAAAAAAAAAQIDEQQSMRMhQVEiMnGBBRRhwSMzQtHw8VKRof/aAAwDAQACEQMRAD8A3GlKUAKUpQApSlAClKUAKUpQApSlAClKUAKUpQApSlAClePG7Xhg+Vljj+swB9xN6iZekHAr/wAa/wBVHP25bVR2RjyyrlFcssVKrcfSJgT/AMYjzjk/lqTwO8WGn0injYnuDC/uOtCsg+GgU4vhkjSlKuWFKUoAUpSgBSlKAFKUoAUpSgBSlKAFKUoAUpSgBSlKAFKUoAUpSgBSlKAFKUoAUqD3xxTx4UtGxRs6C6mxsWFxeqN/65iPz8v75pa3UKuW1oynYovBqtKru5GMeWBzI7ORIQCxubZUNvtqP3335GFvDAQZjxPEID97ch3cTyN+tFQ3vgs7Eo7mS28W98GCFnOaQjSNfa8z3KPE+l6zbbXSBisQSFbqU+jGbH1fifSw8KgO3M59qR2JJ4sxPeeZqRhwDYZ4zN2c6scpF+BtYj7a5duqnPsuyEp2ynxwd2xtgpiAS84EhucosTb6TXqEdCDr/oc/Krh8GhOy+tC3VMUSbcigX3ajSol2LSK6xXjAA1UXtzA46UvKLjz57mckkkdD7uSCHrlKOvHsNc8bcrHXur1DcqfrCjZQFIDNfhoCbDibXt6V68GkjAPAQYBKhkQCx7LKWNiOBABsD3cKkd9MT1WNmQu6LKiP2TpfLkIGnE5PWhRzBy/VGm2ONzRX9lb3YrCmySFlHzJLspHrqPQitF3c3/ixJEco6mbhlY9knkrc/A6+dVbemKLDy4dGS7rhohcLfVcw4enGqZiZczs1rXJNv8KZjdOmW3OQVkq3g/Q1KzTcjf4qVgxTXU6JIx1HJWPeP0u7v04WvfSWVYFaFmXK4LlDbs5XGvhmK10o3xlBzXgcVicdyLBSsq/9cxH5+X981fN0cS0mFVnYs131Y3OjG2tVq1CslhIiFik8EzSlKZNRSlKAFKUoAUpSgBSlKAFKUoAUpSgBSlKAFKUoAqe397pcPiGjREIAU3bNfUX7jU7sPaBnw6SMACwNwOGjEd/lXk2nunDiJTI5cMQB2WAGmg7jUjs7ALBEsaXyrwubniT/AI1hCNim3J9vBnFS3PPB6aVne+rn4W2p9hOBPjUp0euT19yT8nxJP0+dVjqM2dPBCszLbglN8cK8mFKxqXbOhsoubBhc2qkRbAxDMB1MguQLspAF+8nuFanSi3TxslubCVak8lW3g2omysEFjt1jXVL97fOlPO3H3CshklLMWY5iTcltbkm5J51YN7tptjscwj7QU9XGByB1b1NzflblX2u5s0fbUxuVVmKm+mVSxI5nTTxtXM1Fm+e1cLshSzM38PCJHd+OLE5BDkhxKo7WCaGwsVPC6tca3uPSovE7TlLiWQgxkWsgPZ9Dre/GpTdxZjiMNiMoVQcrXbUq/ZJAtw1vqajtpwuuIlVlDQxzvdRoWXOTbxGtY7Y7Ny5y0EsuKJ3d3CnFbPxsYWwc9ZH4kAAac80Q99VbZkcscDTBc0d+eoI0zWtwvofKrrsPbyrPCI7CFwUPAWJt1dgNLZhb9qo7amBnw2NeCNxHBJmmViqnKpPbAJ4EMbeoNazzKqM/XZ/sXcU0v+iI2RtZocI2WPMSzG9+emYi19LVIbw4rr1wMxQOZo+qOguJFcA692rHTwqH2jH1EwjE5KP2i2jkXJuTbx1051dd0dgBR1UxEqxyLPE2oIfUMCL87Hv41WhKTcPf7ERUpfCzjeHCSHHmSN7KscYK29vVyV8NDx5mqFvNiusnLZGTQDtLlJI4k++3oKue9C4lsbIcOyAKkQIbvNmN7WPceNV7EkXY4j4x4zYtlJF+JC6WsDp3cKrf/OkFr7Y/Uq9ah0d7y/CIzhZzmZV7Ob50fAqeZH3HwNZ9jcBJl6+wMbm4Km9rk9kjiD3V07N2g2HmSVPaRgR4818iLj1q9NvTlnx5MoScJZLvtbdmWKZljjd04qyqToe4nmOFXHdHDNHhVV1Ktd9GFjqxtpUlgsWs0aSJqrqGHkReu+utVRGEt0R+Nai8oUqndITkdRYkfKcCR+bqN3Jc/CxqfYfiSfo1EtRizp4IdmJbcF027tA4fDvIoBK2sDe2rAd3nUFu/vdLiJ1jdEAIY3XNfQX7zVj2jgFniaN75WtexsdCD94qO2ZunDh5BIhcsAR2mBGotyFWnGxzTi+3kmSluWOCapSlbmgpSlAClKUAKUpQApSlAClUyHfed1DCCKx4Xlf/APOp/dza5xUPWMoQ53QgEsOyxW9yBypWnV03ScISy0UU0+CUr4mmCKzHgoJPkBc1UNv7zzw4sxxlcoMehS57WW+t/GrRtT5CX9W/4TWqsUspeAUk848EQN+8N/zP4bVM4DHLPGsiXytwuLHiRw8xWRqdK0zdD+pReTfjal9PfOyWJGddjk8M7sdu9BO+eWPM1gL5mGg4cCK7dnbHiw+bqUy5rX1Y3te3EnnVf3s2hMmJjSOVo1MbscuXUh1A9pT3GoebaeJVWIxMugJ4R9wv9Clr/wAR09FrhJd/oizkk+DRajN5tofB8HNIOKobfWPZX7SK79jzF8PCzG7NHGxPMlQSffVd6T58uAt9OSMe67f/AFro2SxW5L0WnLEWzJomAIve3fY2Pvq3bK2l1D4dhI3VZ1BVjcFXup8dAb24aVT1Uk2AuT3CrDs+bDRx9XiImDZSczC9zyUD2f8AV64Ce1pnOhzzg7cJhlgxDR5mRo50QjPo1pRl7PeCKmts7NmbF4kx9Xl6wWDEg3MaMeAPOmwdmJtOWHE5wskRQYhCNWKexKPrZQD5Hlr1b3PMm0JuqkEYdI2N7fRy5hccRl40zOtqptcZ7f8ApttSjl8ZIh9jTSSNEssfZysfm2Oh0UDNYEjU99Xbaeym2jgAr2+ERd4OjEcf2XA7+B8qz99qmLqmAYupzBn+cDcHXiQ16nNibwSDEjEZlyWCPEpJ7PHj9IHX7KzonteJfK+SISgsp+SIOzItQlg9iAGJ0PAkr3EH7auPR4JDLMZZC5VI18BcvYefZ4+Vfe3t3w0qY3DKJVcAyKqhiykaSoPpcLgan339u4WCypPJkaMSy3VXBByqoANjqLm9M00yhek+PZeutxmVje3F5cdiCJHQgRgqneOrUju5k691VnAYmROyR8pfKXbKORN27qsjbXZMdim6tnSSQgFbfMJQcSNNKiMZOZ5y8yhEylVDHuGvHnrek7XmyT/VmU8PvnyerG4HExYPqrRFBqzKxvbNmubgC1+8d1V7FbOeMAtax7wb1YDPL8G6gZbFbo5Ju0ZOg4W/R8OXfUaMGXw13lUZCQIrdsm3ZHjcH3VmuxE+77ejQujDaHWYIoeMTlf2T2h95HpVwrNuiOft4hOYjb3FwfvFXvbk7R4Wd0NmWKRgeRCkg++u7p55qTf+YHKpfAmc7R2PFiMvXJmy3tqwte1+BHIV14Hd6CB88UeVrEXzMdDx4k8qpcO0sSVB+Ey6gHhH3j6lTe6WPleeVJJWkARGGbLoSzg+yByFJUfiOn1FqhFd/p6JUk3wWLH45YI2ke+VbXsLnUgcPM1Df7dYb/mfw2r0b4f1KXyX8a1mhNM6i+dcsRK2WOLwjYYZQ6hhwYAjyIuK+68uy/kIvqJ+EVWNgbzzzYsRuVy3k0CWPZvbW/hTDsUcJ+TRySxnyXGlRe8e2DhYesVQ5LogBJUdprXuAar8++86KWMEVhqbSvf/AKdZXaummShOWGwc0uS6UpSmi4pSlAClKUAZzhth4xEC/BibaX62PXU68ate6GAkhw2WVcjGSRstwbBnJGo04GpulI6fQVaebnDOWZxhhilKhNs70LhpRGYpJGK5+xk0FyvzmHeKbnZGuO6bwi7aXJN2pUBsze9Z5li6mWMuGIL9Xbsi59lyan6iuyFi3QeUCafBTN8on+FROscjr1TqTHGz2JdSAbDTQVCTmQowGHxNyCPkJO8HwrTq8+M2hHCAZZEjBNgXYKCeNta5up/C6r7HbJtMzcPOTq2LGVw0AYEERRgg6EEILgiq10qLfBKeUqfhcVacHtKKa/VSJJa18jBrX4XsdOFQ+/2D6zZ81uKgP+6wJ+y9P2rNTS9EzWYPBk2xcDLLJaHQgaseAHuNSe0usw00YlKFWB1UHmLnXUEacKrySFeBI8iR61O4DaEmKOR0adwLqAqk2HHlfn3muDht9jnrGMeT6wu8AwuMSaLUDSQDgyk6jxNtb8wKsXSJbrsNiFAdJUKcAb65ltfmHPuqFwkMJTLPh5OvzGyCOQM30VFraW09L1dcRuo82y0w72EqDMvJWuxEd+QDZKcpUpwlDH6/c2hFuLX3KucPHiFhhVWTIQ5JA0A1ZAb8ST/q1eLb+A/pRELhC6gstyLkk3NvHj/5qOhEjnqXBTq7hjqGBFwAfWudj7KaWR8rjrIzezXswvb2vPT1FJYwZ7tyxjuX7o1xDrFJBJr1RDIe7K99B5Mp/eq07Vxwggklbgis3uGg9TpVY6OYnZJpXXLmYRqPqXzH95iP2a6ukrbnVpHCNS7B3H6CnQHzb8JrtV2OGnUn6/0NxltqyyltOghjKyuc5brFAVnXjmYW4C/PnXqOwllkJEpljiyE8D2TcsoK/OsAfI865nhtAZlUoFZCbrlJW/a8eNuPjVg3f2a2RpsQRBhrXIcBWfS2Yk6qpFhzPh38iFcrHiItCOXhofBoZYVxDEjDwBm0BXrLAARLceyTYHyA8oR8LK8LTP1a5laQsDwDXawFuOtuNqnNpbQ+HoPgzZIomKohWytYABiBqoseyO7iR3CjbXxEqsYmcZV+ZGTlB+jw1NWs2r4IeOX7LWY5aLT0SL8dOeSIPex/yq/7fjLYTEKoJJikAAFySUIAA7zVR6JsHaGaT6bqo/ZF/verpjNpRQ262RI817Z2C3ta9rnXiPfXX06xSsm9S/h9zOoTIFUHD4nQAfIScvKp7cyN+vmZo5EBjjA6xGS5DOTa4141aMHtCOYExSJIAbEowYA8tK9FJ6b8LqosVsW2y0YecilqVX9pb3rDM8XUyyFApJTq7doXHtODXSsshWt03hGjaXJYKVDbF3mXFSMgjkjKqG7eTUEkaZWPeKmamFkbI7oPKBNPgg98NnyT4bLEudhJG2W4GisCdTpVVxWw8ZIjL8GIzaX62LTx41o1KU1Ggq1E1OecopKGQKUpTxoKUpQApSlAClKUAKpG+AYYxGySMvU5bpGz69YTbsjTSrvSl9TQtRW65PsysllGf7vBmx0J6uVQqy3LxOo1UW1I8K0ClKrpdNHTV9OLygjHaKre+uzpZkh6mMyFJCSAVGhjdb9ogcSKgukXq/hUPW5bdU9s3POtero1yXxPV2y3i9nh7LXrCy5XWy0so9muTNy3S2Ht3J2ZNC07TRGLP1WUFkN8oe/sseYqzTxq6sjahgQR4HQ12UpyqqNUFXHhGkY4WD8/7U2e2HmkibijFfMdzeosfWvPHIVIKkgjUEGxB5gjhWj9J+7mYDFRjVQFkt9H5r+nA+BHKs2rjXVuubRzbIbJYLzu3t7GTRvbFkFCAA6I+lr5iTr/AOK5g6QZllYPOjqpsLxBQ1uJuO6/DWqLXdg5gjqxUPY8GNhfuv4VVW2L+pluq8JZNYwUWG2vD1wBjl0VyhAdSOAOlmHeCRw5aivPs7o46iQsmJkAbQ9hLkXv7RuL+NqjtlbytHLC+QKh7MuVgRlNsrC3EKdfImtFro0qvUR3SXfyNwUZ9/J04PBrDGqILKosO/zJPeSdSfGqNJs/HnGYhhCrLI/ZZ5FChV0Q6Em2XiLcav8AVe2pvxBBI0a5ppF9pYgDl8CxIF/DjW19dcopTeEXmlhZeCExOCTZkXW4pziJZH7EZNow5Oa4U9w43PhYA1FY3a/Wu5xZLqy2Q5cyRnUEBRwvcHNqdLXqdxO9+FxQ6rEYaQgjNZght3A3D3U+WtREWztnOBLEcWoDBRYEjMTYKA4PO3rSNsYtba5JL1x/sXl3fwPsVufGSMMsQkUgcUYhSO42sNOV7GoZ0INiDfl31Y9sYiKCYlFnLEA/HBF0vbTLrl48eP21IbkbHONxfwh1tFCQfNx7K+NvaPpzpaFblLajBRbltNA3W2T8FwkUR9oLdvrN2m+029Kid9tlzTPA0MRlydbmAZBbN1dvaYfRNWuldqymNlfSfHB0HFOO0rW5OzpYUm66Mxl5AwBKnTIov2SRxFWWqP0lZM2G6zLlvL7XDglq6ujnq+vn6rLbJH7PPM9KV3Kq1aWMeyXP2KKW2WwvtZ/vCGXHTnq5WDLDYpE7DRTfUDxrQKVvqtNHU19OTwjSUclM3NDHFSMUkUdUou8bJrnY2GYa6Vc6Uq2moWnrVceEEVhYFKUpgsKUpQApSlAClKUAKUpQApSlAClKUAfLxA8QD5i9EjA4ADyFq+qUAKgN+cS8eCdo2ZGzxDMjFTYyKDqNeBqfqB32wTzYN0iUu2aIhRa+kik8fAVldnpyxzhlZ/KyM3P3hEqnDznMxBClzmzg3uhJ4n7x5VTN9Nz2wUmdATAx7J45T+bb/A9/nXcuwMYCCMNKCNQRl0PcfarQ9gtLiMMVxsVjcoQwHbWwsxHDv+zurmUKd0OnanlcP+4sl1FtfPgxClXnejo2eImTCXkTj1fF18vpj7fOqOykEgggjQg6EeFu6l7K5VvEkKyg4vDPdDtYpCUA11sb8AfCtw2S5OHhJ4mNCfPKL1gcMJdlQcWIUeZNh99foSGIKoUcFAHuFqd0K7yf0GdN5K7v7t84XC9g2klORSOIHFnHiB9pFQsmzI2QZAq2GjKBw8eY9aielXHZ8VHGDpGl/Vzc/Yq1TBKbWubcrm3upfWSc7MZ4Ist+JprJJY7FmKcmOTrNLFstl8gLm4HOvqDeN1jaMqjKTccRY3vcEHnr51E1Z92twpsWQzgxRfSYasP0VP3nTzrCNbm8JZMI7m/hI/YmxZtoT5QSeBeRrnKOZPeeQ760zaeMi2ZhVhg0e1lHf8ApSt43958BXsfDDZ+Gy4SBpDwCra5NvlHYkX/APAFu6hYzZWOmcvJh5WZuJ7PuHa0HhTdkZaeG2tZk/PoZUemu3Je9ysQ0mCjZ2Z2vIMzEsTaRgLk8dBU7UJuZhHiwcaSqUYFyVPEXdiOHgam66VOenHPpDMPlR8vGDxAPmL0SIDgAPIWr6pWpYUpSgBSlKAFKUoAUpSgBSlKAFKUoAUpVN2n0mRQTSRNDKTGxUkFLG3eLmqTsjDvJlZSUeS5Uqiflah/MS+9P5q7cP0rYZj245U8bK33Nes/zNX/ACKdaHsu1K8Wy9sw4pc0EiuO+3EeanUete2tk01lGieeBSlKkkUqobY6R4sNO8LRSMUIBKlLHQHvN++vH+VqH8xL70/mrB6itPDZm7YLtkvdKo0fSzAT2oZgOfYP2ZqtWyNuQ4tM0DhgOI4EeBU6irQthPtFkxsjLhnvqL2xuxh8X8tGC30x2W/eGp8jUpXVipSiMyqXIBIVbXNvmi+l6vJJrDLNJruU/BdGUcOJjlSViqMGyOoJ04doW77d1XWqThulSBpFVopUBIBZstlubXNjewq7A1lT08PplK9n9BnG824eKxWMllUxhGK2LOQbBVHAKeVfOC6JWPy06gco1J+1rW91X3a+1UwsLyyeyo4DiTwCjxJ0qubI6RUxUyRRwS5mPElLAd7HtcAKxlTSp/FyzKVdal35ZIbH3HwuGIKx53Hz5O0fMDgPQVP0rxbY2mMNA8zAsEFyFtc6gd+nfTSUYLt2Rukorse2lUT8rUP5iX3p/NXs2P0kw4mdIurkQubBmK2vbQaG+vD1rNaitvCZVWwfkt9KUrc0FKUoAUqiv0sQgkdRLoSOKfzVx+VqH8xL70/mpf8AM1ezLrQ9l7pVNwnSnhXNnWWPxKhh/dJP2VasDtCOdA8Tq6nvU39PA+BrSFkJ/Ky8Zxlwz0UpStCwpSlAClKUAKUpQArC97j/AE7E/rHrdKwre/8Ar2K/WPSGu+VfUV1Pyovi9FGHIHxs39z+WujG9EqZfiZ2DcpACD6qAR9tX6P2R5Cvqt/y1TXBr0YejCmXEbNxPfHKnqGH3Mh/1Yiti3d22uMw6SroToy/RYe0v+I8CKrXSrgFbDJLbtI4W/6LA3HvAPvrx9EeINsQncOrYeZzg/hHuparNN3T8Mxh/Ds2eDRKUrpxOLSJc0jqg4Xdgovyua6I2Yvvz/vDEfWH4Fq4YPotgeNGMst2VW0yd4B+jVM30mV8dOyMGUsLFSCD2F4Eca1nZu3cOIYgZ4QQiAgyp9Eaca5dMYSsnu9/uJVxjKUtxWcZ0TR5D1Uzh+7OFKnwNgCPP7KpOxdoyYDFhjdSjZJF5rezqefMeIFa7jd7cJEhZp4zbuR1dj4BVJNY+4bHYw5Fs08pIHGwY3+xdT5VGojCDi6+QtjGLWzk3elcKLCua6o6ZT0kbs9RL8IjHxcp7QHzX4n0bj535irL0cbyfCIOpkPxkIFr/OTgD5j2T6c6s+09nJiIXikF1cWPhyYeIOo8qxTERzbOxTKGKyJcBh3qwIDDwIN/A+Vc6xdCzeuHyKT/AIU9y4ZOdI+8nXz9Sh+LhJv+k/AnyXh55qtfR3uz8Gg62QWllAOvFU4qvmeJ9B3VTdwN2vhc/WSC8URBN/nNxVPHmfTnWwVbTwc5O2X2Jqi5PexXl2ps5cRC8T3yuLHKbHiDofSvVSnmsrDGuTMt8NzcJgsMZFMpkYhUBcEXOpJGXgACfdVFjkKkMpsQQQeRBuD6GrV0k7a6/F9WpukAy/tmxc+mi+hqS3h3Q6rZULAfGQ9uT/5LZx+ycvoprj2QU5S2LtE5847pPb4L5sLagxWHjlHz1Fxybgy+hBr31nHRTtmxkwzHj8Yn2Bx9x99aPXTps6kFIcrluimK4Nc1wa2NDAsFhRLiUjJIDyqhI42ZwCR760b8k+H/ADs39z+Ws/2N/XYf18f/AFBW8VzNJVCae5CVEIyTyjOdp9E9lJw8xJHzZQNfDMvD1FVLZW1Z9nYg2BVlNpI24MPon/A1udZp0s4BVeGUCzOGRvHLYqf7xHuq2ooVa6kO2C1tSit0TQ9n49Z4kljN1dQw9e4+I4eleiqd0W4gtgmU/MlYDyIVre9jVxp2ue+CkMwluimKUpWhYUpSgBSlKAFYVvf/AF7FfrHrdawve0f07E/rWpDXfKvqK6n5UblH7I8hX1WQDpMxnOL+H/3V5sd0gYyVcplCA8erUKf3tSPQirfna8eS35iJYOlLb6tkwyG5Vs8lu4gEKnnqSfSvb0UbOKwyzEfKMFXxCXufLMxHoaq27O482McNIGjivcuwsW8FB1JP0uHnwrXsJhFijWOMBVQBQB3AVWiMrLOrJY9Fa05y3s7qrm/expcXhRHCAzdYrWJC6ANfU+dWOlOzipxcWMyW5YZ+fdoYB8PI0cgAdNCAQe4HiPA1ORdHuMdQwjWzAEfGLwIuO+vPv1/vDEfWH4FrZNlfIRfq0/CK5VNEZzlF+BGupSk0/Bg2NwTwyNHIuV0NiP8AXEd9/Gtb3H3ew0MKzQEyNIvyjWuOaBR7FjoRqdOJqO6Sd2Otj+ExjtxjtgfOT6Xmv3X5Cq70e70/BpepkPxUp4ngr8A3keB9Dzq0Iqi7Evsy0Uq7MM1ulKV1R0Vl/S0v9IgP/Lb8Wn3/AG1qFZh0tfLwfq2/EKV1f8p/Ywv+QsvRoP8A29PF5PxmrVVW6Nf93p9aT8Zq01rR/Lj9DSv5EKjt4NrDC4aSU8VXsjmx0Ue8ipGs06Vds5njwynRfjH+sdEHoLn9oVF9nTg2RZLbHJS8BjQk6SyqZAHzsL2zG99TY8W41eMT0qJIjI+FJVgVI60cCLH5tc7lbiQz4US4hWJckrZmWyDQcOZBPlap78m+C/Nt/Ef/ADpGqq5RzFrv/noWrhYl28mU7I2kcNPHKt+wwNuY4MvqpI9a3qCcOiupurAMDzBFwfdWVdIG6aYPqngBEbXUgktZhqDc8xf92rP0Y7Y63CmFj2oTYfUa5X3G49BV9M3XN1SLU5hJwZcq4Nc1wa6I2YRsb+uw/r4/+oK3ivz7HiTFMHW2ZHzC4uLhrjTv1FWP8puN5xfw/wDurk6a+NSakI02qCeTX6yTpI2+uJnWOMhkhDAkcC5tmse8AADzvUbtLfbF4kZHlsp0yxgLfw07R8r1Lbo9H0k7LJiVMcQ1ytoz+FuKrzJ1PdzrSy53/BWi07Hb8MUW/o42cYcCpYWMrGT0Ngv91QfWrRXCqALDQDuFc0/COyKiNRW1YFKUq5YUpSgBSlKAFR027uGdizwRMzG5JjUknmTbWlKhpPkhpPk+P9l8J/Zof4a/5V3YfYeHjN0hiUjvWNQffauaVGyPoNq9HtpSlWJFKUoAj8Ru/h5GLSQRMzcWZFJPdqSK9yIAAALAaADlypSoSS4Iwjki9Rn+y2E/s0P8Nf8AKlKHFPlA0nySaqAABoBpXNKVJIryY3ZEM5BlijkIFgXUNYcta4pUNJ8hjJ3YTBpEuSNFRRfsqABrqdBXdSlTwAqPxG7+HkYu8ETMeLMiknzJFKVDSfJDSfJ7YogihVAVVAAAFgAOAA7q+6UqSToxeCjmXLKiut72cBhccDY11YLY8MJLRRRxkixKKFNuNtKUqMLOSMLk9lKUqSSMO7GF/s0P8Nf8q4/2Xwn9mh/hr/lSlU2R9Fdq9HpwuyIYjeOKNDzVFB94FeulKsklwWxgUpSpAUpS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0" name="Rectangle 9"/>
          <p:cNvSpPr/>
          <p:nvPr/>
        </p:nvSpPr>
        <p:spPr>
          <a:xfrm>
            <a:off x="395536" y="1806198"/>
            <a:ext cx="8640960" cy="2385268"/>
          </a:xfrm>
          <a:prstGeom prst="rect">
            <a:avLst/>
          </a:prstGeom>
        </p:spPr>
        <p:txBody>
          <a:bodyPr wrap="square">
            <a:spAutoFit/>
          </a:bodyPr>
          <a:lstStyle/>
          <a:p>
            <a:pPr marL="719138" lvl="1"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indent="11113" algn="ctr" defTabSz="914400"/>
            <a:endParaRPr lang="en-GB" sz="900" dirty="0" smtClean="0">
              <a:solidFill>
                <a:prstClr val="black"/>
              </a:solidFill>
              <a:latin typeface="Impact"/>
              <a:cs typeface="Impact"/>
            </a:endParaRPr>
          </a:p>
        </p:txBody>
      </p:sp>
      <p:pic>
        <p:nvPicPr>
          <p:cNvPr id="3" name="Picture 2" descr="Screen Shot 2017-01-30 at 17.1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670" y="2097026"/>
            <a:ext cx="4788330" cy="2421930"/>
          </a:xfrm>
          <a:prstGeom prst="rect">
            <a:avLst/>
          </a:prstGeom>
          <a:ln>
            <a:noFill/>
          </a:ln>
          <a:effectLst>
            <a:outerShdw blurRad="292100" dist="139700" dir="2700000" algn="tl" rotWithShape="0">
              <a:srgbClr val="333333">
                <a:alpha val="65000"/>
              </a:srgbClr>
            </a:outerShdw>
          </a:effectLst>
        </p:spPr>
      </p:pic>
      <p:pic>
        <p:nvPicPr>
          <p:cNvPr id="4" name="Picture 3" descr="Screen Shot 2017-01-30 at 17.18.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47" y="1859856"/>
            <a:ext cx="3632599" cy="387337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3465" y="6023840"/>
            <a:ext cx="6518018" cy="646331"/>
          </a:xfrm>
          <a:prstGeom prst="rect">
            <a:avLst/>
          </a:prstGeom>
          <a:noFill/>
        </p:spPr>
        <p:txBody>
          <a:bodyPr wrap="none" rtlCol="0">
            <a:spAutoFit/>
          </a:bodyPr>
          <a:lstStyle/>
          <a:p>
            <a:r>
              <a:rPr lang="en-US" dirty="0" smtClean="0"/>
              <a:t>CC by Alex Ball (DCC)</a:t>
            </a:r>
          </a:p>
          <a:p>
            <a:r>
              <a:rPr lang="en-US" dirty="0">
                <a:hlinkClick r:id="rId5"/>
              </a:rPr>
              <a:t>http://www.dcc.ac.uk/resources/how-guides/license-research-</a:t>
            </a:r>
            <a:r>
              <a:rPr lang="en-US" dirty="0" smtClean="0">
                <a:hlinkClick r:id="rId5"/>
              </a:rPr>
              <a:t>data</a:t>
            </a:r>
            <a:r>
              <a:rPr lang="en-US" dirty="0" smtClean="0"/>
              <a:t> </a:t>
            </a:r>
            <a:endParaRPr lang="en-US" dirty="0"/>
          </a:p>
        </p:txBody>
      </p:sp>
    </p:spTree>
    <p:extLst>
      <p:ext uri="{BB962C8B-B14F-4D97-AF65-F5344CB8AC3E}">
        <p14:creationId xmlns:p14="http://schemas.microsoft.com/office/powerpoint/2010/main" val="28981678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66"/>
            <a:ext cx="9144000" cy="1143000"/>
          </a:xfrm>
        </p:spPr>
        <p:txBody>
          <a:bodyPr>
            <a:noAutofit/>
          </a:bodyPr>
          <a:lstStyle/>
          <a:p>
            <a:r>
              <a:rPr lang="en-GB" sz="6600" dirty="0" smtClean="0">
                <a:solidFill>
                  <a:srgbClr val="660066"/>
                </a:solidFill>
                <a:latin typeface="Impact"/>
                <a:cs typeface="Impact"/>
              </a:rPr>
              <a:t>Dual Licensing Example</a:t>
            </a:r>
            <a:endParaRPr lang="en-GB" sz="6600" dirty="0">
              <a:solidFill>
                <a:srgbClr val="660066"/>
              </a:solidFill>
              <a:latin typeface="Impact"/>
              <a:cs typeface="Impact"/>
            </a:endParaRPr>
          </a:p>
        </p:txBody>
      </p:sp>
      <p:sp>
        <p:nvSpPr>
          <p:cNvPr id="19458" name="AutoShape 2" descr="data:image/jpeg;base64,/9j/4AAQSkZJRgABAQAAAQABAAD/2wCEAAkGBhQSERMSEhQWFRUUGBkaFxYYFxUbFxoYGCEdGR4aFh0YGyggHSUjGRcXIC8hJDMtLCwuGR8xNTAqNSYsOCwBCQoKDgwOGg8PGiokHCQtLC0pKS8pNSwpNSoyLTUpKSkqLCksKS8sLjQpLCkvNCk1KSksLCwsLCwpNCwpLC01LP/AABEIAFoA+QMBIgACEQEDEQH/xAAbAAEAAgMBAQAAAAAAAAAAAAAABQYDBAcBAv/EAEIQAAIBAwIEAwUFBAYLAQAAAAECEQADBBIhBQYxQRMiUQdhcYGRFDJCobEjNbLBJDRSYnOzFUNUcnSCosPR0vEz/8QAGQEBAAMBAQAAAAAAAAAAAAAAAAECBAMF/8QALBEAAgIBAwIFAwQDAAAAAAAAAAECEQMSITFBUQQTYXGBwdHwIiOh4RSRsf/aAAwDAQACEQMRAD8A7jSlKAUpSgFKjb3MFpbvgknVIExsCegNY+M8c8BlULqJEmTG3T0rnmyxwx1z2RRZIu6fBLUqN4jx+3YsC/ckK0QBuST2FZeEcXt5NoXbRJUkgg7EEdQaupJ8HbRLTrrbubtKUqSgpSlAKUpQClKUApSlAKUpQClKUApSlAKUpQClKUApSlAKUpQClKUAqgYnFuIf6Ta2yv4IdpXR+z8ITDBo6kR367Vk5jwMz7ct1LhW1KaWNwKijuGUsJ79jM1kxcXJTid0tlIQ6ubdo3ZJBHlHh9o9fdSLuzpmxaIxknd9unobODds5F17zr4ZWGkt5Ceg1bdZA2r6OetkA5zAhz+znzb9yNP4dxX3b8R7KrcQP4lz71srsBG5KAiZnrUPmZlt5dyl7F1C1jQjMVux+OB07nsdqyZV5ufT0j06W+66mbwOKLjryccvam749LPcLAuXDcscSuiHg2lDpqLD8VkDeI2g9fStPgfM7Nh5NrBsMj2gGUz4jkMYJI0jzADoJ/KtxeEszW7+UPHy8e4o02iQoUHUmqF3hp6R1AM1OhbobJANu2pUkEaAQT0LRv67mtijGG7/AJOmbx0sj0rjsltx/Ri9n+dlXbDtlBpDwjOulisCdoG09D8atFVN8PI+ygeJqZnkRcklY6Bid994qd4HZuJZVbplt+pkgdgT3qXT3TM+LLKUtLi1td/Q36UqH47zZj4hAvP5mEhVEtHSSB0Eg7n0qppJilV3K55sJiJlw7JcYqoAAYlSVPUwPumpnh2et+0l1J03FDCesH1qaIs2aUpUEilKUApSq9xTnvFx7z2bjOHSJARiPMAw3HuYUqxZYaV4jSAR3r2gFKUoBSlKAUpSgFKUoBSlKAVo8Za4LTeFOrbp1jvFb1QvMfGnxwmhQS07sCQIjbYjrP5VWUHki4J1Zzy5I44OUuCC4vwRsrHBv3TbayXYBhJKECSV2MjSYPx9ai1u2Gu4uVYsX75B8C4ZhUhQutwFPVHPcLsZqyCyDGWd2K6ja+I0/HTUZxDH8jtBNi5b0th2h55YxrEbxO81j8PN4peXk5Xrdrv/AFyasWRZsSxN+sftx1JTBwDIRUKG277rdBKhh5XYd5jYbdK3cTllF0szuzi2bZYHSGkyWKrsG99YuUUHhv5rLaHKDw5lVSNKXSSfOoO9T1bFFKTkuv2r6GaEHjh5b/OxCcU4Wy2m8INc8qjwwyqSQfvFyD29agsnPOm9cXG8UPcW2ptXdZZRszDSGgqQAduvWrxVMzuDW1ulrQW3cUOlq5akLZ1gkteHSZYmfj6CucsGOb/Vy+/z392XWTHiS1RTXz9PzcLcsXr32dHZDjqdRcCImWMzsQTv2qQtZN9sgFCWtEiGG9sp38w2mJ+dVx7hZxw+4utrtsF81YgxLgnaCogKTNfF7jVzhfh41nRdVv2jOwJD6zGm3paAAF677n65p+EjF3G47rj02SNWPBj8Qv2nUu3xzZ0mueY1lbvHrviAMEQlZ3AICAfxGrxlYi5FhrdxTouoVZehhhBH0NcywOUcd+KXcRlPgohKrqMyNHfr+I16MTHKzpmZgWHt6LqWzbn7rBdM/pWzYtqqgIAFAAAHSO0VRueuDWsXhXgWVi2txSASTuzFjuf7zGpfI4qcbhS3ljUtlAs9NTAAfQmflShZPZGdbSA9xEnpqZR+pr7OQsA6hB6GRB+Fc75X5BTKtDKy3uO96WA1R5exYxJJ6+kRURzhy6cO5YtI7Nju+tFaDocEA9B6H9anSuBb5Ouu4AJJAA3JPQCoK9z5hKSPHUx/ZDEfUCDVe9qvEHWzYsqSFuSX9+mIB+Zn5VC8rcmYuTYW5cyitwkg21a2CsEgSGBO4E/OiiqtkNu6R0rhnH8fI2s3UcjqoPmA9Sp3rkntA/eWR8bf+WlXnlr2dJjX/Ha4bmj/APLaIkQS0dTuR6VRvaF+8sn42/8ALSpjV7ESutzpt7nHEswj31DACQJMGOh0gx8KlOH8TtX012XV19VPQ+h9Pga5yvsqb7P4njftdOrRp8s9dMzPzqM9mvEmt5yWwfLeDKw96qWB+MrHzNRpVbE6n1OqcT47Yx48a6qT0BO5+AG9R1rn3CYx46j4hgPqRFRPM/s6GTki+t0oHjxAZaIEApPToNuneoPmb2cJj4737d5mNsAlXC7iQDBUCOtEkS2zp9q8rKGUhlIkEEEEeoI61F2+bsRrnhC8viatOmG+8O3SO1U72S8Sab1gmVADqPQkw0fHY/WqZnYrXMy5bT7z3mUfEsRTTuRq2Ou3uesJW0nIQkbSJI+oEVJtxayLXjG6nhRPiahp+vSqGfZF9z+kdxr8o6d9G/61XeaH15K4VgRassLdtfV+jO3qdRIn3U0p8C2uTpK8+4RMeOvxho+sVO2L6uoZGDKwkMpBBHqCNjXOsr2UKtklb7G6FmCF0EjsNpHxmtL2X8bdMg4zHyXAxAP4XXfb4iZ98UpVsLd7nVaUpVC4qM5h4raxrDXby6lBELAJJOwAmpOtTinC7eRaa1dXUjdRJHToQR0NEQyq8IzLeSzZ1t9GklfDuQp16dlmYgyK2heeA96263rhKK6A7LtuRPvI94FQHM/BMIeDhW7pssjEmVZ1LXIE3DPWAIPYGpAWtOaAmdCY9kq1s6ifIpBP9kwYY99opNY8iqW5y/w8kf1RTV78Wvcn+E5qqxQHZnKiLZU6wJZmPv23qaBrm+FkjRil8jIyf21xGCKVU6woi6Dv0Mj4n0qW4Pi3bKqhIVrSm14Npz4aWuouEvJLAd59CYrlKcMUdvuafJyQi3l2/wC/63LTxLiSWLbXHmFidKljuY6Cqzj52oXPFZrhRil1UtlFbXJU79wu0+4Vq8w5QFl3m4yuUtJdsE+LA8x1yYH5dRWxi5AbIykXLP3F8jKRp0xJLdz6x61XxEXovh8/PJXD+9jnt6/zXbqvgy5nC7l23dwzFmyRFtj1mQYMnzT3FRPLXF8bEuLw+5N1xdgXSq6FuOQAqAmQNUb+pNSnEMa29q1ce+To8pIBJJnVAB3mPX0Fb2Fy5h3by5qJLzMktGobaivSf/taITWSCn3MeFuMnDtxv09vQsNUDhP7+yP8Nv8At1f6pPDeF3Rxq/eNthba2wDwdJPk2B+R+lSjSzY9qP8AUD/iJ+tanNSk8FSOy2Z+G1SXtFwbl7CKWkZ21odKiTAretcIF7AXHugrqshT6qYG/wAQYPyonsGtz65SuA4OMR08JPyER9arHtUcf0Qd/EJ+QgfzFa3DU4nw8Gwlhb9oElCNwJ32hgR6wR32NQ/NmPls1jIzNKM7hUtL+BRv2J6/EmrJbkN7HROZeXbeZYCXG0FSCriNidu/WZiKo2R7JL34bttviGH/AJqwc/8AAsvJRPAIa2oBa0CFYt/akmDG223zqoJd4sg8MDKgbfcY/wDVB/WkbrZkOuqMPLvE7+DmLZLEKLgS5bmUMnSY+sgj0r59oH7yyPjb/wAtKnOUeQb7X1yMoFFVtWliC7sNxq6wJ333rU525eybmffuW7Fx0Y24ZVJBhEBg/EEfKrWrIp0dS/1P/J/KuM8ifvHG/wB5/wCB67PpPhR30RHviuU8m8u5NvPsPcsXFRWaWKkASjDf5kVSPDLS5Ri41xrIz802EuFVNwoiAlVABiWjr0Jrb457PruPj3Lz5OoIASsNvuBG599ecz8k5NnJa9jKzoza1KffRjvEdevQisGRg8VyrbC6t4oo1aXGnUR0AWAWM9O1W9ivubnsl/rN7/DH8QqGwP3qv/En+I1ZfZlwW/Zv3WvWntg2wAWUgEyNqisLl3JHEluGxcCfaC2rSY06iZn0pe7HRHXK4TxnG/p95GbRN9hqPbUxhvoQa7tVC585De+5yMcAuQNduQNUbBlJ2mABB9KrF0XkrNMeyy9/tf5P/wC1bnLns6bHyLd/x1cWyZAU9YIiZ99Vm1/pZFFpVygoEAaWgD0DR/Ord7PeXcrH1vfbSr7+CSGOo/jYg7Hr06zvUu65Kqr4LrSlK5nQUpSgIDiHJVi9kDIfVqkFlBGlivSdp7dqjsbCxRm3HCOXcuIJBTUZDQInfcb1cK1F4XaFzxQg1+sn6xMVnywyNx8tpb732Orz5arU64+CvcJsFrV21atrjgENKhgJ7hiTMwOvur0XDdA+ykNcEC6zAAsPXzdus9+lZs3FyTlgrPhyN58mjuCPrUFzhn3eH3EXETStwEs5UvJBgIJ6ADf1Mj0q+Hwyx05PVLu/sebKeTNJp2le76+lH3iXFy8u02DkabePpZ7QDAPDSSs7MHHlk9Nq94BxPxTl3L+KtskAFlV1Y6jGhixO+0yI+FfWRys1rD8TCtNbvXQhuKrNqC9SqajsJMx17VO8rYN77J4eWCWJOzGWC9tRB69T6japzJzTjHs+eD1sUVDw8ntb2q918GLh3DrORYKAOIaSSRqmIHaIipvAwFsoESYHr1JPc19YmElpdKLAme5395O9Z6r4eMseJQlW3bgxLHFS1Vv3FKUrsdBWHMyPDtu+ln0gnSoljHZR3NZqUBUOH+03Fdf2xay46oVZt/cVH6xUJn5p4tmWEsK32eydTuRHvJ+gAA67ntV9yeCWLh1XLNtz6sik/mK2MfGVBpRQoHZQAPyq1pcFaZp8Q4gUuW0BRQwJJed4IGhYI3M/l0qObjl9TZlLZF2D107EgaQWbcwZ2n4VYYpFQSVuxxe479VMgABdUIdF5oYTuwKKCD7thtWxl5tzRYuKwbyO7BZhyqSB5T0ntvU5FIpYIfA4nduuqjwyo1anAaGAK/c32+8R33U1BcV5oveNkWVhUtwQ6qwcaLlpW1eYyCruZgbDvV1ApppYor+Hxd0x791pfwr1zUDOoWg34R7re49YoOYLoYhlQEKSVE6hCC5qO/3ZbR8R8hOZGMrqVYSDEiSJjfePh0rJFLBFYnFHu3ITRoBeW3MhWCjSQY3k7+6tXifG71ssVVCviFBO0QuuWLMBufKP59KnwKRQFcv8y3FNwaElQpABVoBZFJch9o1kwY+6d68PM9wG2NK+ZTqAIO8OQVIYyPKOgI3iZqyRTTSxRA5PE7oDozW1bwywADBmJBPkk/hI9/yqS4ZkOwcXI1IwEqCAZVWmCf70fKtyK9oBSlKgkUpSgFKUoBXhUHrXtKAUpSgFKUoBSlKAUpSgFKUoBSlKAUpSgFKUoBSlKAUpSgFKUoBSlKAUpS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9463" name="AutoShape 7" descr="data:image/jpeg;base64,/9j/4AAQSkZJRgABAQAAAQABAAD/2wCEAAkGBhQQEBQUERQVFBUVGBYXGRcUFRcXHBwaHBcWGBcSHRgaGyYeGBskGhcdHy8gIygpLCwsGB4xNTAqNSYtLCkBCQoKDgwOGg8PGjQkHyQtKikpLC8sLCwsLCwsKywpKiwsKSopLCwpLCwsLCwsLCwsKSwsLCwpLCksLCwsLCwsLP/AABEIAKgBLAMBIgACEQEDEQH/xAAcAAEAAwADAQEAAAAAAAAAAAAABQYHAQMEAgj/xABMEAACAQIDBAcCCQgHBwUAAAABAgMAEQQSIQUGMVEHEyJBYXGBMpEUIzNCUnKhsbIXU2JzgpKT0iQ0VKLB0fAWNUNjs+LxFSWDwtP/xAAZAQACAwEAAAAAAAAAAAAAAAAABAECAwX/xAAwEQACAgEDBAAEBAYDAAAAAAAAAQIDEQQSMRMhQVEiMnGBBRRhwSMzQtHw8VKRof/aAAwDAQACEQMRAD8A3GlKUAKUpQApSlAClKUAKUpQApSlAClKUAKUpQApSlAClePG7Xhg+Vljj+swB9xN6iZekHAr/wAa/wBVHP25bVR2RjyyrlFcssVKrcfSJgT/AMYjzjk/lqTwO8WGn0injYnuDC/uOtCsg+GgU4vhkjSlKuWFKUoAUpSgBSlKAFKUoAUpSgBSlKAFKUoAUpSgBSlKAFKUoAUpSgBSlKAFKUoAUqD3xxTx4UtGxRs6C6mxsWFxeqN/65iPz8v75pa3UKuW1oynYovBqtKru5GMeWBzI7ORIQCxubZUNvtqP3335GFvDAQZjxPEID97ch3cTyN+tFQ3vgs7Eo7mS28W98GCFnOaQjSNfa8z3KPE+l6zbbXSBisQSFbqU+jGbH1fifSw8KgO3M59qR2JJ4sxPeeZqRhwDYZ4zN2c6scpF+BtYj7a5duqnPsuyEp2ynxwd2xtgpiAS84EhucosTb6TXqEdCDr/oc/Krh8GhOy+tC3VMUSbcigX3ajSol2LSK6xXjAA1UXtzA46UvKLjz57mckkkdD7uSCHrlKOvHsNc8bcrHXur1DcqfrCjZQFIDNfhoCbDibXt6V68GkjAPAQYBKhkQCx7LKWNiOBABsD3cKkd9MT1WNmQu6LKiP2TpfLkIGnE5PWhRzBy/VGm2ONzRX9lb3YrCmySFlHzJLspHrqPQitF3c3/ixJEco6mbhlY9knkrc/A6+dVbemKLDy4dGS7rhohcLfVcw4enGqZiZczs1rXJNv8KZjdOmW3OQVkq3g/Q1KzTcjf4qVgxTXU6JIx1HJWPeP0u7v04WvfSWVYFaFmXK4LlDbs5XGvhmK10o3xlBzXgcVicdyLBSsq/9cxH5+X981fN0cS0mFVnYs131Y3OjG2tVq1CslhIiFik8EzSlKZNRSlKAFKUoAUpSgBSlKAFKUoAUpSgBSlKAFKUoAqe397pcPiGjREIAU3bNfUX7jU7sPaBnw6SMACwNwOGjEd/lXk2nunDiJTI5cMQB2WAGmg7jUjs7ALBEsaXyrwubniT/AI1hCNim3J9vBnFS3PPB6aVne+rn4W2p9hOBPjUp0euT19yT8nxJP0+dVjqM2dPBCszLbglN8cK8mFKxqXbOhsoubBhc2qkRbAxDMB1MguQLspAF+8nuFanSi3TxslubCVak8lW3g2omysEFjt1jXVL97fOlPO3H3CshklLMWY5iTcltbkm5J51YN7tptjscwj7QU9XGByB1b1NzflblX2u5s0fbUxuVVmKm+mVSxI5nTTxtXM1Fm+e1cLshSzM38PCJHd+OLE5BDkhxKo7WCaGwsVPC6tca3uPSovE7TlLiWQgxkWsgPZ9Dre/GpTdxZjiMNiMoVQcrXbUq/ZJAtw1vqajtpwuuIlVlDQxzvdRoWXOTbxGtY7Y7Ny5y0EsuKJ3d3CnFbPxsYWwc9ZH4kAAac80Q99VbZkcscDTBc0d+eoI0zWtwvofKrrsPbyrPCI7CFwUPAWJt1dgNLZhb9qo7amBnw2NeCNxHBJmmViqnKpPbAJ4EMbeoNazzKqM/XZ/sXcU0v+iI2RtZocI2WPMSzG9+emYi19LVIbw4rr1wMxQOZo+qOguJFcA692rHTwqH2jH1EwjE5KP2i2jkXJuTbx1051dd0dgBR1UxEqxyLPE2oIfUMCL87Hv41WhKTcPf7ERUpfCzjeHCSHHmSN7KscYK29vVyV8NDx5mqFvNiusnLZGTQDtLlJI4k++3oKue9C4lsbIcOyAKkQIbvNmN7WPceNV7EkXY4j4x4zYtlJF+JC6WsDp3cKrf/OkFr7Y/Uq9ah0d7y/CIzhZzmZV7Ob50fAqeZH3HwNZ9jcBJl6+wMbm4Km9rk9kjiD3V07N2g2HmSVPaRgR4818iLj1q9NvTlnx5MoScJZLvtbdmWKZljjd04qyqToe4nmOFXHdHDNHhVV1Ktd9GFjqxtpUlgsWs0aSJqrqGHkReu+utVRGEt0R+Nai8oUqndITkdRYkfKcCR+bqN3Jc/CxqfYfiSfo1EtRizp4IdmJbcF027tA4fDvIoBK2sDe2rAd3nUFu/vdLiJ1jdEAIY3XNfQX7zVj2jgFniaN75WtexsdCD94qO2ZunDh5BIhcsAR2mBGotyFWnGxzTi+3kmSluWOCapSlbmgpSlAClKUAKUpQApSlAClUyHfed1DCCKx4Xlf/APOp/dza5xUPWMoQ53QgEsOyxW9yBypWnV03ScISy0UU0+CUr4mmCKzHgoJPkBc1UNv7zzw4sxxlcoMehS57WW+t/GrRtT5CX9W/4TWqsUspeAUk848EQN+8N/zP4bVM4DHLPGsiXytwuLHiRw8xWRqdK0zdD+pReTfjal9PfOyWJGddjk8M7sdu9BO+eWPM1gL5mGg4cCK7dnbHiw+bqUy5rX1Y3te3EnnVf3s2hMmJjSOVo1MbscuXUh1A9pT3GoebaeJVWIxMugJ4R9wv9Clr/wAR09FrhJd/oizkk+DRajN5tofB8HNIOKobfWPZX7SK79jzF8PCzG7NHGxPMlQSffVd6T58uAt9OSMe67f/AFro2SxW5L0WnLEWzJomAIve3fY2Pvq3bK2l1D4dhI3VZ1BVjcFXup8dAb24aVT1Uk2AuT3CrDs+bDRx9XiImDZSczC9zyUD2f8AV64Ce1pnOhzzg7cJhlgxDR5mRo50QjPo1pRl7PeCKmts7NmbF4kx9Xl6wWDEg3MaMeAPOmwdmJtOWHE5wskRQYhCNWKexKPrZQD5Hlr1b3PMm0JuqkEYdI2N7fRy5hccRl40zOtqptcZ7f8ApttSjl8ZIh9jTSSNEssfZysfm2Oh0UDNYEjU99Xbaeym2jgAr2+ERd4OjEcf2XA7+B8qz99qmLqmAYupzBn+cDcHXiQ16nNibwSDEjEZlyWCPEpJ7PHj9IHX7KzonteJfK+SISgsp+SIOzItQlg9iAGJ0PAkr3EH7auPR4JDLMZZC5VI18BcvYefZ4+Vfe3t3w0qY3DKJVcAyKqhiykaSoPpcLgan339u4WCypPJkaMSy3VXBByqoANjqLm9M00yhek+PZeutxmVje3F5cdiCJHQgRgqneOrUju5k691VnAYmROyR8pfKXbKORN27qsjbXZMdim6tnSSQgFbfMJQcSNNKiMZOZ5y8yhEylVDHuGvHnrek7XmyT/VmU8PvnyerG4HExYPqrRFBqzKxvbNmubgC1+8d1V7FbOeMAtax7wb1YDPL8G6gZbFbo5Ju0ZOg4W/R8OXfUaMGXw13lUZCQIrdsm3ZHjcH3VmuxE+77ejQujDaHWYIoeMTlf2T2h95HpVwrNuiOft4hOYjb3FwfvFXvbk7R4Wd0NmWKRgeRCkg++u7p55qTf+YHKpfAmc7R2PFiMvXJmy3tqwte1+BHIV14Hd6CB88UeVrEXzMdDx4k8qpcO0sSVB+Ey6gHhH3j6lTe6WPleeVJJWkARGGbLoSzg+yByFJUfiOn1FqhFd/p6JUk3wWLH45YI2ke+VbXsLnUgcPM1Df7dYb/mfw2r0b4f1KXyX8a1mhNM6i+dcsRK2WOLwjYYZQ6hhwYAjyIuK+68uy/kIvqJ+EVWNgbzzzYsRuVy3k0CWPZvbW/hTDsUcJ+TRySxnyXGlRe8e2DhYesVQ5LogBJUdprXuAar8++86KWMEVhqbSvf/AKdZXaummShOWGwc0uS6UpSmi4pSlAClKUAZzhth4xEC/BibaX62PXU68ate6GAkhw2WVcjGSRstwbBnJGo04GpulI6fQVaebnDOWZxhhilKhNs70LhpRGYpJGK5+xk0FyvzmHeKbnZGuO6bwi7aXJN2pUBsze9Z5li6mWMuGIL9Xbsi59lyan6iuyFi3QeUCafBTN8on+FROscjr1TqTHGz2JdSAbDTQVCTmQowGHxNyCPkJO8HwrTq8+M2hHCAZZEjBNgXYKCeNta5up/C6r7HbJtMzcPOTq2LGVw0AYEERRgg6EEILgiq10qLfBKeUqfhcVacHtKKa/VSJJa18jBrX4XsdOFQ+/2D6zZ81uKgP+6wJ+y9P2rNTS9EzWYPBk2xcDLLJaHQgaseAHuNSe0usw00YlKFWB1UHmLnXUEacKrySFeBI8iR61O4DaEmKOR0adwLqAqk2HHlfn3muDht9jnrGMeT6wu8AwuMSaLUDSQDgyk6jxNtb8wKsXSJbrsNiFAdJUKcAb65ltfmHPuqFwkMJTLPh5OvzGyCOQM30VFraW09L1dcRuo82y0w72EqDMvJWuxEd+QDZKcpUpwlDH6/c2hFuLX3KucPHiFhhVWTIQ5JA0A1ZAb8ST/q1eLb+A/pRELhC6gstyLkk3NvHj/5qOhEjnqXBTq7hjqGBFwAfWudj7KaWR8rjrIzezXswvb2vPT1FJYwZ7tyxjuX7o1xDrFJBJr1RDIe7K99B5Mp/eq07Vxwggklbgis3uGg9TpVY6OYnZJpXXLmYRqPqXzH95iP2a6ukrbnVpHCNS7B3H6CnQHzb8JrtV2OGnUn6/0NxltqyyltOghjKyuc5brFAVnXjmYW4C/PnXqOwllkJEpljiyE8D2TcsoK/OsAfI865nhtAZlUoFZCbrlJW/a8eNuPjVg3f2a2RpsQRBhrXIcBWfS2Yk6qpFhzPh38iFcrHiItCOXhofBoZYVxDEjDwBm0BXrLAARLceyTYHyA8oR8LK8LTP1a5laQsDwDXawFuOtuNqnNpbQ+HoPgzZIomKohWytYABiBqoseyO7iR3CjbXxEqsYmcZV+ZGTlB+jw1NWs2r4IeOX7LWY5aLT0SL8dOeSIPex/yq/7fjLYTEKoJJikAAFySUIAA7zVR6JsHaGaT6bqo/ZF/verpjNpRQ262RI817Z2C3ta9rnXiPfXX06xSsm9S/h9zOoTIFUHD4nQAfIScvKp7cyN+vmZo5EBjjA6xGS5DOTa4141aMHtCOYExSJIAbEowYA8tK9FJ6b8LqosVsW2y0YecilqVX9pb3rDM8XUyyFApJTq7doXHtODXSsshWt03hGjaXJYKVDbF3mXFSMgjkjKqG7eTUEkaZWPeKmamFkbI7oPKBNPgg98NnyT4bLEudhJG2W4GisCdTpVVxWw8ZIjL8GIzaX62LTx41o1KU1Ggq1E1OecopKGQKUpTxoKUpQApSlAClKUAKpG+AYYxGySMvU5bpGz69YTbsjTSrvSl9TQtRW65PsysllGf7vBmx0J6uVQqy3LxOo1UW1I8K0ClKrpdNHTV9OLygjHaKre+uzpZkh6mMyFJCSAVGhjdb9ogcSKgukXq/hUPW5bdU9s3POtero1yXxPV2y3i9nh7LXrCy5XWy0so9muTNy3S2Ht3J2ZNC07TRGLP1WUFkN8oe/sseYqzTxq6sjahgQR4HQ12UpyqqNUFXHhGkY4WD8/7U2e2HmkibijFfMdzeosfWvPHIVIKkgjUEGxB5gjhWj9J+7mYDFRjVQFkt9H5r+nA+BHKs2rjXVuubRzbIbJYLzu3t7GTRvbFkFCAA6I+lr5iTr/AOK5g6QZllYPOjqpsLxBQ1uJuO6/DWqLXdg5gjqxUPY8GNhfuv4VVW2L+pluq8JZNYwUWG2vD1wBjl0VyhAdSOAOlmHeCRw5aivPs7o46iQsmJkAbQ9hLkXv7RuL+NqjtlbytHLC+QKh7MuVgRlNsrC3EKdfImtFro0qvUR3SXfyNwUZ9/J04PBrDGqILKosO/zJPeSdSfGqNJs/HnGYhhCrLI/ZZ5FChV0Q6Em2XiLcav8AVe2pvxBBI0a5ppF9pYgDl8CxIF/DjW19dcopTeEXmlhZeCExOCTZkXW4pziJZH7EZNow5Oa4U9w43PhYA1FY3a/Wu5xZLqy2Q5cyRnUEBRwvcHNqdLXqdxO9+FxQ6rEYaQgjNZght3A3D3U+WtREWztnOBLEcWoDBRYEjMTYKA4PO3rSNsYtba5JL1x/sXl3fwPsVufGSMMsQkUgcUYhSO42sNOV7GoZ0INiDfl31Y9sYiKCYlFnLEA/HBF0vbTLrl48eP21IbkbHONxfwh1tFCQfNx7K+NvaPpzpaFblLajBRbltNA3W2T8FwkUR9oLdvrN2m+029Kid9tlzTPA0MRlydbmAZBbN1dvaYfRNWuldqymNlfSfHB0HFOO0rW5OzpYUm66Mxl5AwBKnTIov2SRxFWWqP0lZM2G6zLlvL7XDglq6ujnq+vn6rLbJH7PPM9KV3Kq1aWMeyXP2KKW2WwvtZ/vCGXHTnq5WDLDYpE7DRTfUDxrQKVvqtNHU19OTwjSUclM3NDHFSMUkUdUou8bJrnY2GYa6Vc6Uq2moWnrVceEEVhYFKUpgsKUpQApSlAClKUAKUpQApSlAClKUAfLxA8QD5i9EjA4ADyFq+qUAKgN+cS8eCdo2ZGzxDMjFTYyKDqNeBqfqB32wTzYN0iUu2aIhRa+kik8fAVldnpyxzhlZ/KyM3P3hEqnDznMxBClzmzg3uhJ4n7x5VTN9Nz2wUmdATAx7J45T+bb/A9/nXcuwMYCCMNKCNQRl0PcfarQ9gtLiMMVxsVjcoQwHbWwsxHDv+zurmUKd0OnanlcP+4sl1FtfPgxClXnejo2eImTCXkTj1fF18vpj7fOqOykEgggjQg6EeFu6l7K5VvEkKyg4vDPdDtYpCUA11sb8AfCtw2S5OHhJ4mNCfPKL1gcMJdlQcWIUeZNh99foSGIKoUcFAHuFqd0K7yf0GdN5K7v7t84XC9g2klORSOIHFnHiB9pFQsmzI2QZAq2GjKBw8eY9aielXHZ8VHGDpGl/Vzc/Yq1TBKbWubcrm3upfWSc7MZ4Ist+JprJJY7FmKcmOTrNLFstl8gLm4HOvqDeN1jaMqjKTccRY3vcEHnr51E1Z92twpsWQzgxRfSYasP0VP3nTzrCNbm8JZMI7m/hI/YmxZtoT5QSeBeRrnKOZPeeQ760zaeMi2ZhVhg0e1lHf8ApSt43958BXsfDDZ+Gy4SBpDwCra5NvlHYkX/APAFu6hYzZWOmcvJh5WZuJ7PuHa0HhTdkZaeG2tZk/PoZUemu3Je9ysQ0mCjZ2Z2vIMzEsTaRgLk8dBU7UJuZhHiwcaSqUYFyVPEXdiOHgam66VOenHPpDMPlR8vGDxAPmL0SIDgAPIWr6pWpYUpSgBSlKAFKUoAUpSgBSlKAFKUoAUpVN2n0mRQTSRNDKTGxUkFLG3eLmqTsjDvJlZSUeS5Uqiflah/MS+9P5q7cP0rYZj245U8bK33Nes/zNX/ACKdaHsu1K8Wy9sw4pc0EiuO+3EeanUete2tk01lGieeBSlKkkUqobY6R4sNO8LRSMUIBKlLHQHvN++vH+VqH8xL70/mrB6itPDZm7YLtkvdKo0fSzAT2oZgOfYP2ZqtWyNuQ4tM0DhgOI4EeBU6irQthPtFkxsjLhnvqL2xuxh8X8tGC30x2W/eGp8jUpXVipSiMyqXIBIVbXNvmi+l6vJJrDLNJruU/BdGUcOJjlSViqMGyOoJ04doW77d1XWqThulSBpFVopUBIBZstlubXNjewq7A1lT08PplK9n9BnG824eKxWMllUxhGK2LOQbBVHAKeVfOC6JWPy06gco1J+1rW91X3a+1UwsLyyeyo4DiTwCjxJ0qubI6RUxUyRRwS5mPElLAd7HtcAKxlTSp/FyzKVdal35ZIbH3HwuGIKx53Hz5O0fMDgPQVP0rxbY2mMNA8zAsEFyFtc6gd+nfTSUYLt2Rukorse2lUT8rUP5iX3p/NXs2P0kw4mdIurkQubBmK2vbQaG+vD1rNaitvCZVWwfkt9KUrc0FKUoAUqiv0sQgkdRLoSOKfzVx+VqH8xL70/mpf8AM1ezLrQ9l7pVNwnSnhXNnWWPxKhh/dJP2VasDtCOdA8Tq6nvU39PA+BrSFkJ/Ky8Zxlwz0UpStCwpSlAClKUAKUpQArC97j/AE7E/rHrdKwre/8Ar2K/WPSGu+VfUV1Pyovi9FGHIHxs39z+WujG9EqZfiZ2DcpACD6qAR9tX6P2R5Cvqt/y1TXBr0YejCmXEbNxPfHKnqGH3Mh/1Yiti3d22uMw6SroToy/RYe0v+I8CKrXSrgFbDJLbtI4W/6LA3HvAPvrx9EeINsQncOrYeZzg/hHuparNN3T8Mxh/Ds2eDRKUrpxOLSJc0jqg4Xdgovyua6I2Yvvz/vDEfWH4Fq4YPotgeNGMst2VW0yd4B+jVM30mV8dOyMGUsLFSCD2F4Eca1nZu3cOIYgZ4QQiAgyp9Eaca5dMYSsnu9/uJVxjKUtxWcZ0TR5D1Uzh+7OFKnwNgCPP7KpOxdoyYDFhjdSjZJF5rezqefMeIFa7jd7cJEhZp4zbuR1dj4BVJNY+4bHYw5Fs08pIHGwY3+xdT5VGojCDi6+QtjGLWzk3elcKLCua6o6ZT0kbs9RL8IjHxcp7QHzX4n0bj535irL0cbyfCIOpkPxkIFr/OTgD5j2T6c6s+09nJiIXikF1cWPhyYeIOo8qxTERzbOxTKGKyJcBh3qwIDDwIN/A+Vc6xdCzeuHyKT/AIU9y4ZOdI+8nXz9Sh+LhJv+k/AnyXh55qtfR3uz8Gg62QWllAOvFU4qvmeJ9B3VTdwN2vhc/WSC8URBN/nNxVPHmfTnWwVbTwc5O2X2Jqi5PexXl2ps5cRC8T3yuLHKbHiDofSvVSnmsrDGuTMt8NzcJgsMZFMpkYhUBcEXOpJGXgACfdVFjkKkMpsQQQeRBuD6GrV0k7a6/F9WpukAy/tmxc+mi+hqS3h3Q6rZULAfGQ9uT/5LZx+ycvoprj2QU5S2LtE5847pPb4L5sLagxWHjlHz1Fxybgy+hBr31nHRTtmxkwzHj8Yn2Bx9x99aPXTps6kFIcrluimK4Nc1wa2NDAsFhRLiUjJIDyqhI42ZwCR760b8k+H/ADs39z+Ws/2N/XYf18f/AFBW8VzNJVCae5CVEIyTyjOdp9E9lJw8xJHzZQNfDMvD1FVLZW1Z9nYg2BVlNpI24MPon/A1udZp0s4BVeGUCzOGRvHLYqf7xHuq2ooVa6kO2C1tSit0TQ9n49Z4kljN1dQw9e4+I4eleiqd0W4gtgmU/MlYDyIVre9jVxp2ue+CkMwluimKUpWhYUpSgBSlKAFYVvf/AF7FfrHrdawve0f07E/rWpDXfKvqK6n5UblH7I8hX1WQDpMxnOL+H/3V5sd0gYyVcplCA8erUKf3tSPQirfna8eS35iJYOlLb6tkwyG5Vs8lu4gEKnnqSfSvb0UbOKwyzEfKMFXxCXufLMxHoaq27O482McNIGjivcuwsW8FB1JP0uHnwrXsJhFijWOMBVQBQB3AVWiMrLOrJY9Fa05y3s7qrm/expcXhRHCAzdYrWJC6ANfU+dWOlOzipxcWMyW5YZ+fdoYB8PI0cgAdNCAQe4HiPA1ORdHuMdQwjWzAEfGLwIuO+vPv1/vDEfWH4FrZNlfIRfq0/CK5VNEZzlF+BGupSk0/Bg2NwTwyNHIuV0NiP8AXEd9/Gtb3H3ew0MKzQEyNIvyjWuOaBR7FjoRqdOJqO6Sd2Otj+ExjtxjtgfOT6Xmv3X5Cq70e70/BpepkPxUp4ngr8A3keB9Dzq0Iqi7Evsy0Uq7MM1ulKV1R0Vl/S0v9IgP/Lb8Wn3/AG1qFZh0tfLwfq2/EKV1f8p/Ywv+QsvRoP8A29PF5PxmrVVW6Nf93p9aT8Zq01rR/Lj9DSv5EKjt4NrDC4aSU8VXsjmx0Ue8ipGs06Vds5njwynRfjH+sdEHoLn9oVF9nTg2RZLbHJS8BjQk6SyqZAHzsL2zG99TY8W41eMT0qJIjI+FJVgVI60cCLH5tc7lbiQz4US4hWJckrZmWyDQcOZBPlap78m+C/Nt/Ef/ADpGqq5RzFrv/noWrhYl28mU7I2kcNPHKt+wwNuY4MvqpI9a3qCcOiupurAMDzBFwfdWVdIG6aYPqngBEbXUgktZhqDc8xf92rP0Y7Y63CmFj2oTYfUa5X3G49BV9M3XN1SLU5hJwZcq4Nc1wa6I2YRsb+uw/r4/+oK3ivz7HiTFMHW2ZHzC4uLhrjTv1FWP8puN5xfw/wDurk6a+NSakI02qCeTX6yTpI2+uJnWOMhkhDAkcC5tmse8AADzvUbtLfbF4kZHlsp0yxgLfw07R8r1Lbo9H0k7LJiVMcQ1ytoz+FuKrzJ1PdzrSy53/BWi07Hb8MUW/o42cYcCpYWMrGT0Ngv91QfWrRXCqALDQDuFc0/COyKiNRW1YFKUq5YUpSgBSlKAFR027uGdizwRMzG5JjUknmTbWlKhpPkhpPk+P9l8J/Zof4a/5V3YfYeHjN0hiUjvWNQffauaVGyPoNq9HtpSlWJFKUoAj8Ru/h5GLSQRMzcWZFJPdqSK9yIAAALAaADlypSoSS4Iwjki9Rn+y2E/s0P8Nf8AKlKHFPlA0nySaqAABoBpXNKVJIryY3ZEM5BlijkIFgXUNYcta4pUNJ8hjJ3YTBpEuSNFRRfsqABrqdBXdSlTwAqPxG7+HkYu8ETMeLMiknzJFKVDSfJDSfJ7YogihVAVVAAAFgAOAA7q+6UqSToxeCjmXLKiut72cBhccDY11YLY8MJLRRRxkixKKFNuNtKUqMLOSMLk9lKUqSSMO7GF/s0P8Nf8q4/2Xwn9mh/hr/lSlU2R9Fdq9HpwuyIYjeOKNDzVFB94FeulKsklwWxgUpSpAUpSg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914400"/>
            <a:endParaRPr lang="en-GB">
              <a:solidFill>
                <a:prstClr val="white"/>
              </a:solidFill>
              <a:latin typeface="Impact"/>
              <a:cs typeface="Impact"/>
            </a:endParaRPr>
          </a:p>
        </p:txBody>
      </p:sp>
      <p:sp>
        <p:nvSpPr>
          <p:cNvPr id="10" name="Rectangle 9"/>
          <p:cNvSpPr/>
          <p:nvPr/>
        </p:nvSpPr>
        <p:spPr>
          <a:xfrm>
            <a:off x="395536" y="1806198"/>
            <a:ext cx="8640960" cy="2385268"/>
          </a:xfrm>
          <a:prstGeom prst="rect">
            <a:avLst/>
          </a:prstGeom>
        </p:spPr>
        <p:txBody>
          <a:bodyPr wrap="square">
            <a:spAutoFit/>
          </a:bodyPr>
          <a:lstStyle/>
          <a:p>
            <a:pPr marL="719138" lvl="1"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defTabSz="914400"/>
            <a:endParaRPr lang="en-GB" sz="3500" dirty="0" smtClean="0">
              <a:solidFill>
                <a:prstClr val="black"/>
              </a:solidFill>
              <a:latin typeface="Impact"/>
              <a:cs typeface="Impact"/>
            </a:endParaRPr>
          </a:p>
          <a:p>
            <a:pPr marL="719138" indent="-457200" defTabSz="914400">
              <a:buFont typeface="Arial" panose="020B0604020202020204" pitchFamily="34" charset="0"/>
              <a:buChar char="•"/>
            </a:pPr>
            <a:endParaRPr lang="en-GB" sz="3500" dirty="0" smtClean="0">
              <a:solidFill>
                <a:prstClr val="black"/>
              </a:solidFill>
              <a:latin typeface="Impact"/>
              <a:cs typeface="Impact"/>
            </a:endParaRPr>
          </a:p>
          <a:p>
            <a:pPr marL="261938" indent="11113" algn="ctr" defTabSz="914400"/>
            <a:endParaRPr lang="en-GB" sz="900" dirty="0" smtClean="0">
              <a:solidFill>
                <a:prstClr val="black"/>
              </a:solidFill>
              <a:latin typeface="Impact"/>
              <a:cs typeface="Impact"/>
            </a:endParaRPr>
          </a:p>
        </p:txBody>
      </p:sp>
      <p:sp>
        <p:nvSpPr>
          <p:cNvPr id="5" name="TextBox 4"/>
          <p:cNvSpPr txBox="1"/>
          <p:nvPr/>
        </p:nvSpPr>
        <p:spPr>
          <a:xfrm>
            <a:off x="466705" y="6132695"/>
            <a:ext cx="4945585" cy="646331"/>
          </a:xfrm>
          <a:prstGeom prst="rect">
            <a:avLst/>
          </a:prstGeom>
          <a:noFill/>
        </p:spPr>
        <p:txBody>
          <a:bodyPr wrap="none" rtlCol="0">
            <a:spAutoFit/>
          </a:bodyPr>
          <a:lstStyle/>
          <a:p>
            <a:r>
              <a:rPr lang="en-US" dirty="0" smtClean="0"/>
              <a:t>Silva high quality ribosomal RNA databases</a:t>
            </a:r>
          </a:p>
          <a:p>
            <a:r>
              <a:rPr lang="en-US" dirty="0" smtClean="0">
                <a:hlinkClick r:id="rId3"/>
              </a:rPr>
              <a:t>https</a:t>
            </a:r>
            <a:r>
              <a:rPr lang="en-US" dirty="0">
                <a:hlinkClick r:id="rId3"/>
              </a:rPr>
              <a:t>://www.arb-silva.de/silva-license-</a:t>
            </a:r>
            <a:r>
              <a:rPr lang="en-US" dirty="0" smtClean="0">
                <a:hlinkClick r:id="rId3"/>
              </a:rPr>
              <a:t>information</a:t>
            </a:r>
            <a:r>
              <a:rPr lang="en-US" dirty="0" smtClean="0"/>
              <a:t> </a:t>
            </a:r>
          </a:p>
        </p:txBody>
      </p:sp>
      <p:pic>
        <p:nvPicPr>
          <p:cNvPr id="6" name="Picture 5" descr="Screen Shot 2017-02-06 at 15.35.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0" y="1258320"/>
            <a:ext cx="6766537" cy="4632475"/>
          </a:xfrm>
          <a:prstGeom prst="rect">
            <a:avLst/>
          </a:prstGeom>
          <a:ln>
            <a:noFill/>
          </a:ln>
          <a:effectLst>
            <a:outerShdw blurRad="292100" dist="139700" dir="2700000" algn="tl" rotWithShape="0">
              <a:srgbClr val="333333">
                <a:alpha val="65000"/>
              </a:srgbClr>
            </a:outerShdw>
          </a:effectLst>
        </p:spPr>
      </p:pic>
      <p:pic>
        <p:nvPicPr>
          <p:cNvPr id="7" name="Picture 6" descr="Screen Shot 2017-02-06 at 15.39.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096" y="2586490"/>
            <a:ext cx="7351748" cy="3395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86992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07670">
            <a:off x="6653579" y="2200818"/>
            <a:ext cx="2389187" cy="3052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sz="6000" dirty="0" smtClean="0">
                <a:solidFill>
                  <a:srgbClr val="660066"/>
                </a:solidFill>
                <a:latin typeface="Impact"/>
                <a:cs typeface="Impact"/>
              </a:rPr>
              <a:t>How to share data responsibly</a:t>
            </a:r>
            <a:endParaRPr lang="en-US" sz="6000" dirty="0">
              <a:solidFill>
                <a:srgbClr val="660066"/>
              </a:solidFill>
              <a:latin typeface="Impact"/>
              <a:cs typeface="Impact"/>
            </a:endParaRPr>
          </a:p>
        </p:txBody>
      </p:sp>
      <p:sp>
        <p:nvSpPr>
          <p:cNvPr id="3" name="Content Placeholder 2"/>
          <p:cNvSpPr>
            <a:spLocks noGrp="1"/>
          </p:cNvSpPr>
          <p:nvPr>
            <p:ph idx="1"/>
          </p:nvPr>
        </p:nvSpPr>
        <p:spPr>
          <a:xfrm>
            <a:off x="263680" y="1721150"/>
            <a:ext cx="8229600" cy="4525963"/>
          </a:xfrm>
        </p:spPr>
        <p:txBody>
          <a:bodyPr>
            <a:normAutofit/>
          </a:bodyPr>
          <a:lstStyle/>
          <a:p>
            <a:pPr marL="0" indent="0">
              <a:buNone/>
            </a:pPr>
            <a:r>
              <a:rPr lang="en-US" b="1" dirty="0" smtClean="0">
                <a:solidFill>
                  <a:srgbClr val="FF6600"/>
                </a:solidFill>
                <a:latin typeface="Calibri"/>
                <a:cs typeface="Calibri"/>
              </a:rPr>
              <a:t>I</a:t>
            </a:r>
            <a:r>
              <a:rPr lang="en-US" dirty="0" smtClean="0">
                <a:solidFill>
                  <a:srgbClr val="FF6600"/>
                </a:solidFill>
                <a:latin typeface="Calibri"/>
                <a:cs typeface="Calibri"/>
              </a:rPr>
              <a:t>nformation </a:t>
            </a:r>
            <a:r>
              <a:rPr lang="en-US" b="1" dirty="0" smtClean="0">
                <a:solidFill>
                  <a:srgbClr val="FF6600"/>
                </a:solidFill>
                <a:latin typeface="Calibri"/>
                <a:cs typeface="Calibri"/>
              </a:rPr>
              <a:t>C</a:t>
            </a:r>
            <a:r>
              <a:rPr lang="en-US" dirty="0" smtClean="0">
                <a:solidFill>
                  <a:srgbClr val="FF6600"/>
                </a:solidFill>
                <a:latin typeface="Calibri"/>
                <a:cs typeface="Calibri"/>
              </a:rPr>
              <a:t>ommissioner’s </a:t>
            </a:r>
            <a:r>
              <a:rPr lang="en-US" b="1" dirty="0" smtClean="0">
                <a:solidFill>
                  <a:srgbClr val="FF6600"/>
                </a:solidFill>
                <a:latin typeface="Calibri"/>
                <a:cs typeface="Calibri"/>
              </a:rPr>
              <a:t>O</a:t>
            </a:r>
            <a:r>
              <a:rPr lang="en-US" dirty="0" smtClean="0">
                <a:solidFill>
                  <a:srgbClr val="FF6600"/>
                </a:solidFill>
                <a:latin typeface="Calibri"/>
                <a:cs typeface="Calibri"/>
              </a:rPr>
              <a:t>ffice </a:t>
            </a:r>
            <a:r>
              <a:rPr lang="en-US" dirty="0" smtClean="0">
                <a:latin typeface="Calibri"/>
                <a:cs typeface="Calibri"/>
              </a:rPr>
              <a:t>published guides on data security and sharing:</a:t>
            </a:r>
          </a:p>
          <a:p>
            <a:r>
              <a:rPr lang="en-US" b="1" dirty="0" smtClean="0">
                <a:latin typeface="Calibri"/>
                <a:cs typeface="Calibri"/>
              </a:rPr>
              <a:t>Is the sharing justified?</a:t>
            </a:r>
          </a:p>
          <a:p>
            <a:pPr lvl="1"/>
            <a:r>
              <a:rPr lang="en-US" dirty="0" smtClean="0">
                <a:latin typeface="Calibri"/>
                <a:cs typeface="Calibri"/>
              </a:rPr>
              <a:t>Benefits and risks</a:t>
            </a:r>
          </a:p>
          <a:p>
            <a:r>
              <a:rPr lang="en-US" b="1" dirty="0" smtClean="0">
                <a:latin typeface="Calibri"/>
                <a:cs typeface="Calibri"/>
              </a:rPr>
              <a:t>Do you have power to share?</a:t>
            </a:r>
          </a:p>
          <a:p>
            <a:pPr lvl="1"/>
            <a:r>
              <a:rPr lang="en-US" dirty="0" smtClean="0">
                <a:latin typeface="Calibri"/>
                <a:cs typeface="Calibri"/>
              </a:rPr>
              <a:t>Participant Consents</a:t>
            </a:r>
          </a:p>
          <a:p>
            <a:r>
              <a:rPr lang="en-US" b="1" dirty="0" smtClean="0">
                <a:latin typeface="Calibri"/>
                <a:cs typeface="Calibri"/>
              </a:rPr>
              <a:t>Is sharing conditional?</a:t>
            </a:r>
          </a:p>
          <a:p>
            <a:pPr lvl="1"/>
            <a:r>
              <a:rPr lang="en-US" dirty="0" smtClean="0">
                <a:latin typeface="Calibri"/>
                <a:cs typeface="Calibri"/>
              </a:rPr>
              <a:t>How we will protect data</a:t>
            </a:r>
          </a:p>
          <a:p>
            <a:pPr lvl="1"/>
            <a:endParaRPr lang="en-US" dirty="0" smtClean="0">
              <a:latin typeface="Calibri"/>
              <a:cs typeface="Calibri"/>
            </a:endParaRPr>
          </a:p>
          <a:p>
            <a:pPr lvl="1"/>
            <a:endParaRPr lang="en-US" dirty="0">
              <a:latin typeface="Calibri"/>
              <a:cs typeface="Calibri"/>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8324">
            <a:off x="6545263" y="4000041"/>
            <a:ext cx="2366962" cy="3400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17492" y="5944953"/>
            <a:ext cx="6858000" cy="523220"/>
          </a:xfrm>
          <a:prstGeom prst="rect">
            <a:avLst/>
          </a:prstGeom>
        </p:spPr>
        <p:txBody>
          <a:bodyPr wrap="square">
            <a:spAutoFit/>
          </a:bodyPr>
          <a:lstStyle/>
          <a:p>
            <a:r>
              <a:rPr lang="en-US" sz="1400" dirty="0">
                <a:solidFill>
                  <a:srgbClr val="660066"/>
                </a:solidFill>
                <a:hlinkClick r:id="rId5"/>
              </a:rPr>
              <a:t>http://ico.org.uk/for_organisations/data_protection/topic_guides/</a:t>
            </a:r>
            <a:r>
              <a:rPr lang="en-US" sz="1400" dirty="0" smtClean="0">
                <a:solidFill>
                  <a:srgbClr val="660066"/>
                </a:solidFill>
                <a:hlinkClick r:id="rId5"/>
              </a:rPr>
              <a:t>data_sharing</a:t>
            </a:r>
            <a:r>
              <a:rPr lang="en-US" sz="1400" dirty="0" smtClean="0">
                <a:solidFill>
                  <a:srgbClr val="660066"/>
                </a:solidFill>
              </a:rPr>
              <a:t> </a:t>
            </a:r>
            <a:endParaRPr lang="en-US" sz="1400" dirty="0">
              <a:solidFill>
                <a:srgbClr val="660066"/>
              </a:solidFill>
            </a:endParaRPr>
          </a:p>
          <a:p>
            <a:r>
              <a:rPr lang="en-US" sz="1400" dirty="0" smtClean="0">
                <a:solidFill>
                  <a:srgbClr val="660066"/>
                </a:solidFill>
                <a:hlinkClick r:id="rId6"/>
              </a:rPr>
              <a:t>http</a:t>
            </a:r>
            <a:r>
              <a:rPr lang="en-US" sz="1400" dirty="0">
                <a:solidFill>
                  <a:srgbClr val="660066"/>
                </a:solidFill>
                <a:hlinkClick r:id="rId6"/>
              </a:rPr>
              <a:t>://ico.org.uk/for_organisations/data_protection/topic_guides/</a:t>
            </a:r>
            <a:r>
              <a:rPr lang="en-US" sz="1400" dirty="0" smtClean="0">
                <a:solidFill>
                  <a:srgbClr val="660066"/>
                </a:solidFill>
                <a:hlinkClick r:id="rId6"/>
              </a:rPr>
              <a:t>anonymisation</a:t>
            </a:r>
            <a:r>
              <a:rPr lang="en-US" sz="1400" dirty="0" smtClean="0">
                <a:solidFill>
                  <a:srgbClr val="660066"/>
                </a:solidFill>
              </a:rPr>
              <a:t> </a:t>
            </a:r>
            <a:endParaRPr lang="en-US" sz="1400" dirty="0">
              <a:solidFill>
                <a:srgbClr val="660066"/>
              </a:solidFill>
            </a:endParaRPr>
          </a:p>
        </p:txBody>
      </p:sp>
    </p:spTree>
    <p:extLst>
      <p:ext uri="{BB962C8B-B14F-4D97-AF65-F5344CB8AC3E}">
        <p14:creationId xmlns:p14="http://schemas.microsoft.com/office/powerpoint/2010/main" val="29558070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660066"/>
                </a:solidFill>
                <a:latin typeface="Impact"/>
                <a:cs typeface="Impact"/>
              </a:rPr>
              <a:t>Informed </a:t>
            </a:r>
            <a:r>
              <a:rPr lang="en-US" sz="5400" dirty="0">
                <a:solidFill>
                  <a:srgbClr val="660066"/>
                </a:solidFill>
                <a:latin typeface="Impact"/>
                <a:cs typeface="Impact"/>
              </a:rPr>
              <a:t>C</a:t>
            </a:r>
            <a:r>
              <a:rPr lang="en-US" sz="5400" dirty="0" smtClean="0">
                <a:solidFill>
                  <a:srgbClr val="660066"/>
                </a:solidFill>
                <a:latin typeface="Impact"/>
                <a:cs typeface="Impact"/>
              </a:rPr>
              <a:t>onsent</a:t>
            </a:r>
            <a:endParaRPr lang="en-US" sz="5400" dirty="0">
              <a:solidFill>
                <a:srgbClr val="660066"/>
              </a:solidFill>
              <a:latin typeface="Impact"/>
              <a:cs typeface="Impact"/>
            </a:endParaRPr>
          </a:p>
        </p:txBody>
      </p:sp>
      <p:pic>
        <p:nvPicPr>
          <p:cNvPr id="7" name="Content Placeholder 6" descr="Screen Shot 2014-06-18 at 11.30.12.png"/>
          <p:cNvPicPr>
            <a:picLocks noGrp="1" noChangeAspect="1"/>
          </p:cNvPicPr>
          <p:nvPr>
            <p:ph idx="1"/>
          </p:nvPr>
        </p:nvPicPr>
        <p:blipFill>
          <a:blip r:embed="rId3">
            <a:extLst>
              <a:ext uri="{28A0092B-C50C-407E-A947-70E740481C1C}">
                <a14:useLocalDpi xmlns:a14="http://schemas.microsoft.com/office/drawing/2010/main" val="0"/>
              </a:ext>
            </a:extLst>
          </a:blip>
          <a:srcRect t="10309" b="10309"/>
          <a:stretch>
            <a:fillRect/>
          </a:stretch>
        </p:blipFill>
        <p:spPr>
          <a:xfrm>
            <a:off x="457200" y="1517976"/>
            <a:ext cx="8229600" cy="4525963"/>
          </a:xfrm>
        </p:spPr>
      </p:pic>
      <p:sp>
        <p:nvSpPr>
          <p:cNvPr id="8" name="TextBox 7"/>
          <p:cNvSpPr txBox="1"/>
          <p:nvPr/>
        </p:nvSpPr>
        <p:spPr>
          <a:xfrm>
            <a:off x="5290408" y="6147026"/>
            <a:ext cx="3753083" cy="369332"/>
          </a:xfrm>
          <a:prstGeom prst="rect">
            <a:avLst/>
          </a:prstGeom>
          <a:noFill/>
        </p:spPr>
        <p:txBody>
          <a:bodyPr wrap="square" rtlCol="0">
            <a:spAutoFit/>
          </a:bodyPr>
          <a:lstStyle/>
          <a:p>
            <a:r>
              <a:rPr lang="en-US" dirty="0" smtClean="0">
                <a:latin typeface="Calibri"/>
                <a:cs typeface="Calibri"/>
              </a:rPr>
              <a:t>CC by </a:t>
            </a:r>
            <a:r>
              <a:rPr lang="en-US" dirty="0" err="1" smtClean="0">
                <a:latin typeface="Calibri"/>
                <a:cs typeface="Calibri"/>
              </a:rPr>
              <a:t>sa</a:t>
            </a:r>
            <a:r>
              <a:rPr lang="en-US" dirty="0" smtClean="0">
                <a:latin typeface="Calibri"/>
                <a:cs typeface="Calibri"/>
              </a:rPr>
              <a:t> </a:t>
            </a:r>
            <a:r>
              <a:rPr lang="en-US" dirty="0" smtClean="0">
                <a:latin typeface="Calibri"/>
                <a:cs typeface="Calibri"/>
                <a:hlinkClick r:id="rId4"/>
              </a:rPr>
              <a:t>www.reallifemethods.ac.uk</a:t>
            </a:r>
            <a:r>
              <a:rPr lang="en-US" dirty="0" smtClean="0">
                <a:latin typeface="Calibri"/>
                <a:cs typeface="Calibri"/>
              </a:rPr>
              <a:t> </a:t>
            </a:r>
            <a:endParaRPr lang="en-US" dirty="0">
              <a:latin typeface="Calibri"/>
              <a:cs typeface="Calibri"/>
            </a:endParaRPr>
          </a:p>
        </p:txBody>
      </p:sp>
      <p:sp>
        <p:nvSpPr>
          <p:cNvPr id="4" name="Rectangle 3"/>
          <p:cNvSpPr/>
          <p:nvPr/>
        </p:nvSpPr>
        <p:spPr>
          <a:xfrm>
            <a:off x="457200" y="6211669"/>
            <a:ext cx="4572000" cy="646331"/>
          </a:xfrm>
          <a:prstGeom prst="rect">
            <a:avLst/>
          </a:prstGeom>
        </p:spPr>
        <p:txBody>
          <a:bodyPr>
            <a:spAutoFit/>
          </a:bodyPr>
          <a:lstStyle/>
          <a:p>
            <a:r>
              <a:rPr lang="en-US" dirty="0">
                <a:solidFill>
                  <a:srgbClr val="660066"/>
                </a:solidFill>
                <a:hlinkClick r:id="rId5"/>
              </a:rPr>
              <a:t>http://www.data-archive.ac.uk/create-manage/consent-ethics/consent?index=</a:t>
            </a:r>
            <a:r>
              <a:rPr lang="en-US" dirty="0" smtClean="0">
                <a:solidFill>
                  <a:srgbClr val="660066"/>
                </a:solidFill>
                <a:hlinkClick r:id="rId5"/>
              </a:rPr>
              <a:t>3</a:t>
            </a:r>
            <a:r>
              <a:rPr lang="en-US" dirty="0" smtClean="0">
                <a:solidFill>
                  <a:srgbClr val="660066"/>
                </a:solidFill>
              </a:rPr>
              <a:t> </a:t>
            </a:r>
            <a:endParaRPr lang="en-US" dirty="0">
              <a:solidFill>
                <a:srgbClr val="660066"/>
              </a:solidFill>
            </a:endParaRPr>
          </a:p>
        </p:txBody>
      </p:sp>
    </p:spTree>
    <p:extLst>
      <p:ext uri="{BB962C8B-B14F-4D97-AF65-F5344CB8AC3E}">
        <p14:creationId xmlns:p14="http://schemas.microsoft.com/office/powerpoint/2010/main" val="675059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683"/>
            <a:ext cx="8229600" cy="782147"/>
          </a:xfrm>
        </p:spPr>
        <p:txBody>
          <a:bodyPr>
            <a:noAutofit/>
          </a:bodyPr>
          <a:lstStyle/>
          <a:p>
            <a:r>
              <a:rPr lang="en-US" sz="6000" dirty="0" smtClean="0">
                <a:solidFill>
                  <a:srgbClr val="660066"/>
                </a:solidFill>
                <a:latin typeface="Impact"/>
                <a:cs typeface="Impact"/>
              </a:rPr>
              <a:t>How to share data responsibly</a:t>
            </a:r>
            <a:endParaRPr lang="en-US" sz="6000" dirty="0">
              <a:solidFill>
                <a:srgbClr val="660066"/>
              </a:solidFill>
              <a:latin typeface="Impact"/>
              <a:cs typeface="Impact"/>
            </a:endParaRPr>
          </a:p>
        </p:txBody>
      </p:sp>
      <p:pic>
        <p:nvPicPr>
          <p:cNvPr id="4" name="Content Placeholder 3" descr="Screen Shot 2017-01-30 at 14.00.37.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0320" b="6605"/>
          <a:stretch/>
        </p:blipFill>
        <p:spPr>
          <a:xfrm>
            <a:off x="457200" y="2352706"/>
            <a:ext cx="8229600" cy="433226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199" y="1733333"/>
            <a:ext cx="7437923" cy="461665"/>
          </a:xfrm>
          <a:prstGeom prst="rect">
            <a:avLst/>
          </a:prstGeom>
        </p:spPr>
        <p:txBody>
          <a:bodyPr wrap="square">
            <a:spAutoFit/>
          </a:bodyPr>
          <a:lstStyle/>
          <a:p>
            <a:r>
              <a:rPr lang="en-US" sz="2400" dirty="0">
                <a:solidFill>
                  <a:srgbClr val="660066"/>
                </a:solidFill>
                <a:hlinkClick r:id="rId4"/>
              </a:rPr>
              <a:t>https://www.dur.ac.uk/infosecurity</a:t>
            </a:r>
            <a:r>
              <a:rPr lang="en-US" sz="2400" dirty="0" smtClean="0">
                <a:solidFill>
                  <a:srgbClr val="660066"/>
                </a:solidFill>
                <a:hlinkClick r:id="rId4"/>
              </a:rPr>
              <a:t>/</a:t>
            </a:r>
            <a:r>
              <a:rPr lang="en-US" sz="2400" dirty="0" smtClean="0">
                <a:solidFill>
                  <a:srgbClr val="660066"/>
                </a:solidFill>
              </a:rPr>
              <a:t> </a:t>
            </a:r>
            <a:endParaRPr lang="en-US" sz="2400" dirty="0">
              <a:solidFill>
                <a:srgbClr val="660066"/>
              </a:solidFill>
            </a:endParaRPr>
          </a:p>
        </p:txBody>
      </p:sp>
    </p:spTree>
    <p:extLst>
      <p:ext uri="{BB962C8B-B14F-4D97-AF65-F5344CB8AC3E}">
        <p14:creationId xmlns:p14="http://schemas.microsoft.com/office/powerpoint/2010/main" val="1120129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4671594023_b41c2ee662_z.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352" r="-2352" b="5791"/>
          <a:stretch/>
        </p:blipFill>
        <p:spPr>
          <a:xfrm>
            <a:off x="1057986" y="73511"/>
            <a:ext cx="7201507" cy="6784489"/>
          </a:xfrm>
        </p:spPr>
      </p:pic>
      <p:sp>
        <p:nvSpPr>
          <p:cNvPr id="2" name="Title 1"/>
          <p:cNvSpPr>
            <a:spLocks noGrp="1"/>
          </p:cNvSpPr>
          <p:nvPr>
            <p:ph type="title"/>
          </p:nvPr>
        </p:nvSpPr>
        <p:spPr>
          <a:xfrm>
            <a:off x="677336" y="0"/>
            <a:ext cx="8009463" cy="1923143"/>
          </a:xfrm>
        </p:spPr>
        <p:txBody>
          <a:bodyPr>
            <a:normAutofit/>
          </a:bodyPr>
          <a:lstStyle/>
          <a:p>
            <a:r>
              <a:rPr lang="en-US" sz="6000" dirty="0" smtClean="0">
                <a:solidFill>
                  <a:srgbClr val="660066"/>
                </a:solidFill>
                <a:latin typeface="Impact"/>
                <a:cs typeface="Impact"/>
              </a:rPr>
              <a:t>III. Data Management Plans</a:t>
            </a:r>
            <a:endParaRPr lang="en-US" sz="6000" dirty="0">
              <a:solidFill>
                <a:srgbClr val="660066"/>
              </a:solidFill>
              <a:latin typeface="Impact"/>
              <a:cs typeface="Impact"/>
            </a:endParaRPr>
          </a:p>
        </p:txBody>
      </p:sp>
      <p:sp>
        <p:nvSpPr>
          <p:cNvPr id="3" name="Rectangle 2"/>
          <p:cNvSpPr/>
          <p:nvPr/>
        </p:nvSpPr>
        <p:spPr>
          <a:xfrm>
            <a:off x="5420219" y="6488668"/>
            <a:ext cx="2827179" cy="369332"/>
          </a:xfrm>
          <a:prstGeom prst="rect">
            <a:avLst/>
          </a:prstGeom>
        </p:spPr>
        <p:txBody>
          <a:bodyPr wrap="none">
            <a:spAutoFit/>
          </a:bodyPr>
          <a:lstStyle/>
          <a:p>
            <a:r>
              <a:rPr lang="en-US" dirty="0"/>
              <a:t>Eric Fischer @</a:t>
            </a:r>
            <a:r>
              <a:rPr lang="en-US" dirty="0" err="1"/>
              <a:t>flickr</a:t>
            </a:r>
            <a:r>
              <a:rPr lang="en-US" dirty="0"/>
              <a:t> CC-by-</a:t>
            </a:r>
            <a:r>
              <a:rPr lang="en-US" dirty="0" err="1"/>
              <a:t>sa</a:t>
            </a:r>
            <a:endParaRPr lang="en-US" dirty="0"/>
          </a:p>
        </p:txBody>
      </p:sp>
      <p:sp>
        <p:nvSpPr>
          <p:cNvPr id="5" name="TextBox 4"/>
          <p:cNvSpPr txBox="1"/>
          <p:nvPr/>
        </p:nvSpPr>
        <p:spPr>
          <a:xfrm rot="16200000">
            <a:off x="-2022376" y="2909500"/>
            <a:ext cx="4691083" cy="646331"/>
          </a:xfrm>
          <a:prstGeom prst="rect">
            <a:avLst/>
          </a:prstGeom>
          <a:noFill/>
        </p:spPr>
        <p:txBody>
          <a:bodyPr wrap="none" rtlCol="0">
            <a:spAutoFit/>
          </a:bodyPr>
          <a:lstStyle/>
          <a:p>
            <a:r>
              <a:rPr lang="en-US" sz="3600" dirty="0" smtClean="0">
                <a:hlinkClick r:id="rId4"/>
              </a:rPr>
              <a:t>http://govote.at/</a:t>
            </a:r>
            <a:r>
              <a:rPr lang="nl-NL" sz="3600" dirty="0" smtClean="0">
                <a:hlinkClick r:id="rId4"/>
              </a:rPr>
              <a:t>fd6c85</a:t>
            </a:r>
            <a:r>
              <a:rPr lang="nl-NL" sz="3600" dirty="0" smtClean="0"/>
              <a:t> </a:t>
            </a:r>
            <a:endParaRPr lang="en-US" sz="3600" dirty="0"/>
          </a:p>
        </p:txBody>
      </p:sp>
    </p:spTree>
    <p:extLst>
      <p:ext uri="{BB962C8B-B14F-4D97-AF65-F5344CB8AC3E}">
        <p14:creationId xmlns:p14="http://schemas.microsoft.com/office/powerpoint/2010/main" val="275877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GB" sz="6000" dirty="0">
                <a:solidFill>
                  <a:srgbClr val="660066"/>
                </a:solidFill>
                <a:latin typeface="Impact"/>
                <a:cs typeface="Impact"/>
              </a:rPr>
              <a:t>D</a:t>
            </a:r>
            <a:r>
              <a:rPr lang="en-GB" sz="6000" dirty="0" smtClean="0">
                <a:solidFill>
                  <a:srgbClr val="660066"/>
                </a:solidFill>
                <a:latin typeface="Impact"/>
                <a:cs typeface="Impact"/>
              </a:rPr>
              <a:t>ata Management </a:t>
            </a:r>
            <a:r>
              <a:rPr lang="en-GB" sz="6000" dirty="0">
                <a:solidFill>
                  <a:srgbClr val="660066"/>
                </a:solidFill>
                <a:latin typeface="Impact"/>
                <a:cs typeface="Impact"/>
              </a:rPr>
              <a:t>P</a:t>
            </a:r>
            <a:r>
              <a:rPr lang="en-GB" sz="6000" dirty="0" smtClean="0">
                <a:solidFill>
                  <a:srgbClr val="660066"/>
                </a:solidFill>
                <a:latin typeface="Impact"/>
                <a:cs typeface="Impact"/>
              </a:rPr>
              <a:t>lan</a:t>
            </a:r>
            <a:endParaRPr lang="en-GB" sz="6000" dirty="0">
              <a:solidFill>
                <a:srgbClr val="660066"/>
              </a:solidFill>
              <a:latin typeface="Impact"/>
              <a:cs typeface="Impact"/>
            </a:endParaRPr>
          </a:p>
        </p:txBody>
      </p:sp>
      <p:sp>
        <p:nvSpPr>
          <p:cNvPr id="3" name="Content Placeholder 2"/>
          <p:cNvSpPr>
            <a:spLocks noGrp="1"/>
          </p:cNvSpPr>
          <p:nvPr>
            <p:ph idx="1"/>
          </p:nvPr>
        </p:nvSpPr>
        <p:spPr>
          <a:xfrm>
            <a:off x="457200" y="1614006"/>
            <a:ext cx="8229600" cy="4525963"/>
          </a:xfrm>
        </p:spPr>
        <p:txBody>
          <a:bodyPr>
            <a:normAutofit fontScale="70000" lnSpcReduction="20000"/>
          </a:bodyPr>
          <a:lstStyle/>
          <a:p>
            <a:pPr marL="171450" indent="-171450" defTabSz="457200">
              <a:spcBef>
                <a:spcPts val="0"/>
              </a:spcBef>
              <a:buFont typeface="Arial"/>
              <a:buChar char="•"/>
              <a:defRPr/>
            </a:pPr>
            <a:r>
              <a:rPr lang="en-US" dirty="0" smtClean="0">
                <a:latin typeface="Calibri"/>
                <a:cs typeface="Calibri"/>
              </a:rPr>
              <a:t>Scope</a:t>
            </a:r>
          </a:p>
          <a:p>
            <a:pPr marL="400050" lvl="1" indent="0">
              <a:spcBef>
                <a:spcPts val="0"/>
              </a:spcBef>
              <a:buNone/>
              <a:defRPr/>
            </a:pPr>
            <a:r>
              <a:rPr lang="en-US" dirty="0" smtClean="0">
                <a:latin typeface="Calibri"/>
                <a:cs typeface="Calibri"/>
              </a:rPr>
              <a:t>- Assessment </a:t>
            </a:r>
            <a:r>
              <a:rPr lang="en-US" dirty="0">
                <a:latin typeface="Calibri"/>
                <a:cs typeface="Calibri"/>
              </a:rPr>
              <a:t>of existing data </a:t>
            </a:r>
          </a:p>
          <a:p>
            <a:pPr marL="400050" lvl="1" indent="0">
              <a:spcBef>
                <a:spcPts val="0"/>
              </a:spcBef>
              <a:buNone/>
              <a:defRPr/>
            </a:pPr>
            <a:r>
              <a:rPr lang="en-US" dirty="0" smtClean="0">
                <a:latin typeface="Calibri"/>
                <a:cs typeface="Calibri"/>
              </a:rPr>
              <a:t>- Information </a:t>
            </a:r>
            <a:r>
              <a:rPr lang="en-US" dirty="0">
                <a:latin typeface="Calibri"/>
                <a:cs typeface="Calibri"/>
              </a:rPr>
              <a:t>on new </a:t>
            </a:r>
            <a:r>
              <a:rPr lang="en-US" dirty="0" smtClean="0">
                <a:latin typeface="Calibri"/>
                <a:cs typeface="Calibri"/>
              </a:rPr>
              <a:t>data </a:t>
            </a:r>
            <a:r>
              <a:rPr lang="en-GB" sz="2400" dirty="0" smtClean="0">
                <a:latin typeface="Calibri"/>
                <a:cs typeface="Calibri"/>
              </a:rPr>
              <a:t>(</a:t>
            </a:r>
            <a:r>
              <a:rPr lang="en-GB" sz="2400" dirty="0">
                <a:latin typeface="Calibri"/>
                <a:cs typeface="Calibri"/>
              </a:rPr>
              <a:t>i.e. volume, </a:t>
            </a:r>
            <a:r>
              <a:rPr lang="en-GB" sz="2400" dirty="0" smtClean="0">
                <a:latin typeface="Calibri"/>
                <a:cs typeface="Calibri"/>
              </a:rPr>
              <a:t>type, format)</a:t>
            </a:r>
            <a:r>
              <a:rPr lang="en-US" dirty="0" smtClean="0">
                <a:latin typeface="Calibri"/>
                <a:cs typeface="Calibri"/>
              </a:rPr>
              <a:t> </a:t>
            </a:r>
            <a:endParaRPr lang="en-US" dirty="0">
              <a:latin typeface="Calibri"/>
              <a:cs typeface="Calibri"/>
            </a:endParaRPr>
          </a:p>
          <a:p>
            <a:pPr marL="171450" indent="-171450" defTabSz="457200">
              <a:spcBef>
                <a:spcPts val="0"/>
              </a:spcBef>
              <a:buFont typeface="Arial"/>
              <a:buChar char="•"/>
              <a:defRPr/>
            </a:pPr>
            <a:r>
              <a:rPr lang="en-US" dirty="0">
                <a:latin typeface="Calibri"/>
                <a:cs typeface="Calibri"/>
              </a:rPr>
              <a:t>Quality assurance of </a:t>
            </a:r>
            <a:r>
              <a:rPr lang="en-US" dirty="0" smtClean="0">
                <a:latin typeface="Calibri"/>
                <a:cs typeface="Calibri"/>
              </a:rPr>
              <a:t>data</a:t>
            </a:r>
          </a:p>
          <a:p>
            <a:pPr marL="400050" lvl="1" indent="0">
              <a:spcBef>
                <a:spcPts val="0"/>
              </a:spcBef>
              <a:buNone/>
              <a:defRPr/>
            </a:pPr>
            <a:r>
              <a:rPr lang="en-US" dirty="0" smtClean="0">
                <a:latin typeface="Calibri"/>
                <a:cs typeface="Calibri"/>
              </a:rPr>
              <a:t>- Principal standards and methodologies</a:t>
            </a:r>
          </a:p>
          <a:p>
            <a:pPr marL="400050" lvl="1" indent="0">
              <a:spcBef>
                <a:spcPts val="0"/>
              </a:spcBef>
              <a:buNone/>
              <a:defRPr/>
            </a:pPr>
            <a:r>
              <a:rPr lang="en-US" dirty="0" smtClean="0">
                <a:latin typeface="Calibri"/>
                <a:cs typeface="Calibri"/>
              </a:rPr>
              <a:t>- Documentation and metadata </a:t>
            </a:r>
            <a:endParaRPr lang="en-US" dirty="0">
              <a:latin typeface="Calibri"/>
              <a:cs typeface="Calibri"/>
            </a:endParaRPr>
          </a:p>
          <a:p>
            <a:pPr marL="400050" lvl="1" indent="0">
              <a:spcBef>
                <a:spcPts val="0"/>
              </a:spcBef>
              <a:buNone/>
              <a:defRPr/>
            </a:pPr>
            <a:r>
              <a:rPr lang="en-US" dirty="0" smtClean="0">
                <a:latin typeface="Calibri"/>
                <a:cs typeface="Calibri"/>
              </a:rPr>
              <a:t>- Backup </a:t>
            </a:r>
            <a:r>
              <a:rPr lang="en-US" dirty="0">
                <a:latin typeface="Calibri"/>
                <a:cs typeface="Calibri"/>
              </a:rPr>
              <a:t>and security of </a:t>
            </a:r>
            <a:r>
              <a:rPr lang="en-US" dirty="0" smtClean="0">
                <a:latin typeface="Calibri"/>
                <a:cs typeface="Calibri"/>
              </a:rPr>
              <a:t>data </a:t>
            </a:r>
            <a:r>
              <a:rPr lang="en-GB" sz="2200" dirty="0" smtClean="0">
                <a:latin typeface="Calibri"/>
                <a:cs typeface="Calibri"/>
              </a:rPr>
              <a:t>(</a:t>
            </a:r>
            <a:r>
              <a:rPr lang="en-GB" sz="2200" dirty="0">
                <a:latin typeface="Calibri"/>
                <a:cs typeface="Calibri"/>
              </a:rPr>
              <a:t>day to day practices</a:t>
            </a:r>
            <a:r>
              <a:rPr lang="en-GB" sz="2200" dirty="0" smtClean="0">
                <a:latin typeface="Calibri"/>
                <a:cs typeface="Calibri"/>
              </a:rPr>
              <a:t>)</a:t>
            </a:r>
            <a:r>
              <a:rPr lang="en-US" dirty="0" smtClean="0">
                <a:latin typeface="Calibri"/>
                <a:cs typeface="Calibri"/>
              </a:rPr>
              <a:t> </a:t>
            </a:r>
            <a:endParaRPr lang="en-US" dirty="0">
              <a:latin typeface="Calibri"/>
              <a:cs typeface="Calibri"/>
            </a:endParaRPr>
          </a:p>
          <a:p>
            <a:pPr marL="171450" indent="-171450" defTabSz="457200">
              <a:spcBef>
                <a:spcPts val="0"/>
              </a:spcBef>
              <a:buFont typeface="Arial"/>
              <a:buChar char="•"/>
              <a:defRPr/>
            </a:pPr>
            <a:r>
              <a:rPr lang="en-US" dirty="0">
                <a:latin typeface="Calibri"/>
                <a:cs typeface="Calibri"/>
              </a:rPr>
              <a:t>Expected difficulties in data </a:t>
            </a:r>
            <a:r>
              <a:rPr lang="en-US" dirty="0" smtClean="0">
                <a:latin typeface="Calibri"/>
                <a:cs typeface="Calibri"/>
              </a:rPr>
              <a:t>sharing</a:t>
            </a:r>
          </a:p>
          <a:p>
            <a:pPr marL="400050" lvl="1" indent="0">
              <a:spcBef>
                <a:spcPts val="0"/>
              </a:spcBef>
              <a:buNone/>
              <a:defRPr/>
            </a:pPr>
            <a:r>
              <a:rPr lang="en-US" dirty="0" smtClean="0">
                <a:latin typeface="Calibri"/>
                <a:cs typeface="Calibri"/>
              </a:rPr>
              <a:t>- Collaborative research</a:t>
            </a:r>
          </a:p>
          <a:p>
            <a:pPr marL="400050" lvl="1" indent="0">
              <a:spcBef>
                <a:spcPts val="0"/>
              </a:spcBef>
              <a:buNone/>
              <a:defRPr/>
            </a:pPr>
            <a:r>
              <a:rPr lang="en-US" dirty="0" smtClean="0">
                <a:latin typeface="Calibri"/>
                <a:cs typeface="Calibri"/>
              </a:rPr>
              <a:t>- Ethics and Legal Compliance</a:t>
            </a:r>
            <a:r>
              <a:rPr lang="en-US" dirty="0">
                <a:latin typeface="Calibri"/>
                <a:cs typeface="Calibri"/>
              </a:rPr>
              <a:t> </a:t>
            </a:r>
            <a:r>
              <a:rPr lang="en-GB" sz="2200" dirty="0" smtClean="0">
                <a:latin typeface="Calibri"/>
                <a:cs typeface="Calibri"/>
              </a:rPr>
              <a:t>(confidentiality, consent, DPA)</a:t>
            </a:r>
            <a:r>
              <a:rPr lang="en-US" dirty="0" smtClean="0">
                <a:latin typeface="Calibri"/>
                <a:cs typeface="Calibri"/>
              </a:rPr>
              <a:t> </a:t>
            </a:r>
            <a:endParaRPr lang="en-US" dirty="0">
              <a:latin typeface="Calibri"/>
              <a:cs typeface="Calibri"/>
            </a:endParaRPr>
          </a:p>
          <a:p>
            <a:pPr marL="400050" lvl="1" indent="0">
              <a:spcBef>
                <a:spcPts val="0"/>
              </a:spcBef>
              <a:buNone/>
              <a:defRPr/>
            </a:pPr>
            <a:r>
              <a:rPr lang="en-US" dirty="0" smtClean="0">
                <a:latin typeface="Calibri"/>
                <a:cs typeface="Calibri"/>
              </a:rPr>
              <a:t>- Copyright</a:t>
            </a:r>
            <a:r>
              <a:rPr lang="en-US" dirty="0">
                <a:latin typeface="Calibri"/>
                <a:cs typeface="Calibri"/>
              </a:rPr>
              <a:t>/intellectual property </a:t>
            </a:r>
            <a:r>
              <a:rPr lang="en-US" dirty="0" smtClean="0">
                <a:latin typeface="Calibri"/>
                <a:cs typeface="Calibri"/>
              </a:rPr>
              <a:t>right</a:t>
            </a:r>
            <a:endParaRPr lang="en-US" dirty="0">
              <a:latin typeface="Calibri"/>
              <a:cs typeface="Calibri"/>
            </a:endParaRPr>
          </a:p>
          <a:p>
            <a:pPr marL="171450" indent="-171450">
              <a:spcBef>
                <a:spcPts val="0"/>
              </a:spcBef>
              <a:defRPr/>
            </a:pPr>
            <a:r>
              <a:rPr lang="en-US" dirty="0">
                <a:cs typeface="Calibri"/>
              </a:rPr>
              <a:t>Preparation of data for sharing and </a:t>
            </a:r>
            <a:r>
              <a:rPr lang="en-US" dirty="0" smtClean="0">
                <a:cs typeface="Calibri"/>
              </a:rPr>
              <a:t>archiving</a:t>
            </a:r>
          </a:p>
          <a:p>
            <a:pPr marL="400050" lvl="1" indent="0">
              <a:spcBef>
                <a:spcPts val="0"/>
              </a:spcBef>
              <a:buNone/>
              <a:defRPr/>
            </a:pPr>
            <a:r>
              <a:rPr lang="en-US" dirty="0" smtClean="0">
                <a:cs typeface="Calibri"/>
              </a:rPr>
              <a:t>- Where to deposits data (</a:t>
            </a:r>
            <a:r>
              <a:rPr lang="en-US" sz="2100" dirty="0" smtClean="0">
                <a:cs typeface="Calibri"/>
              </a:rPr>
              <a:t>preservation strategies</a:t>
            </a:r>
            <a:r>
              <a:rPr lang="en-US" dirty="0" smtClean="0">
                <a:cs typeface="Calibri"/>
              </a:rPr>
              <a:t>)</a:t>
            </a:r>
          </a:p>
          <a:p>
            <a:pPr marL="400050" lvl="1" indent="0">
              <a:spcBef>
                <a:spcPts val="0"/>
              </a:spcBef>
              <a:buNone/>
              <a:defRPr/>
            </a:pPr>
            <a:r>
              <a:rPr lang="en-US" dirty="0" smtClean="0">
                <a:cs typeface="Calibri"/>
              </a:rPr>
              <a:t>- When data will be available (</a:t>
            </a:r>
            <a:r>
              <a:rPr lang="en-US" sz="2100" dirty="0" smtClean="0">
                <a:cs typeface="Calibri"/>
              </a:rPr>
              <a:t>embargo</a:t>
            </a:r>
            <a:r>
              <a:rPr lang="en-US" dirty="0" smtClean="0">
                <a:cs typeface="Calibri"/>
              </a:rPr>
              <a:t>)</a:t>
            </a:r>
          </a:p>
          <a:p>
            <a:pPr marL="400050" lvl="1" indent="0">
              <a:spcBef>
                <a:spcPts val="0"/>
              </a:spcBef>
              <a:buNone/>
              <a:defRPr/>
            </a:pPr>
            <a:r>
              <a:rPr lang="en-US" dirty="0" smtClean="0">
                <a:cs typeface="Calibri"/>
              </a:rPr>
              <a:t>- Who will have access (</a:t>
            </a:r>
            <a:r>
              <a:rPr lang="en-US" sz="2100" dirty="0" smtClean="0">
                <a:cs typeface="Calibri"/>
              </a:rPr>
              <a:t>licensing and access governance</a:t>
            </a:r>
            <a:r>
              <a:rPr lang="en-US" dirty="0" smtClean="0">
                <a:cs typeface="Calibri"/>
              </a:rPr>
              <a:t>)</a:t>
            </a:r>
            <a:endParaRPr lang="en-US" dirty="0" smtClean="0">
              <a:latin typeface="Calibri"/>
              <a:cs typeface="Calibri"/>
            </a:endParaRPr>
          </a:p>
          <a:p>
            <a:pPr marL="171450" indent="-171450" defTabSz="457200">
              <a:spcBef>
                <a:spcPts val="0"/>
              </a:spcBef>
              <a:buFont typeface="Arial"/>
              <a:buChar char="•"/>
              <a:defRPr/>
            </a:pPr>
            <a:r>
              <a:rPr lang="en-US" dirty="0" smtClean="0">
                <a:latin typeface="Calibri"/>
                <a:cs typeface="Calibri"/>
              </a:rPr>
              <a:t>Responsibilities and resourcing</a:t>
            </a:r>
            <a:endParaRPr lang="en-US" dirty="0">
              <a:latin typeface="Calibri"/>
              <a:cs typeface="Calibri"/>
            </a:endParaRPr>
          </a:p>
          <a:p>
            <a:pPr lvl="1"/>
            <a:endParaRPr lang="en-GB" dirty="0" smtClean="0">
              <a:latin typeface="Impact"/>
              <a:cs typeface="Impact"/>
            </a:endParaRPr>
          </a:p>
          <a:p>
            <a:endParaRPr lang="en-GB" dirty="0" smtClean="0">
              <a:latin typeface="Impact"/>
              <a:cs typeface="Impact"/>
            </a:endParaRPr>
          </a:p>
          <a:p>
            <a:endParaRPr lang="en-GB" dirty="0">
              <a:latin typeface="Impact"/>
              <a:cs typeface="Impac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40" y="6019800"/>
            <a:ext cx="53149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83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Autofit/>
          </a:bodyPr>
          <a:lstStyle/>
          <a:p>
            <a:r>
              <a:rPr lang="en-GB" sz="7200" dirty="0" smtClean="0">
                <a:solidFill>
                  <a:srgbClr val="660066"/>
                </a:solidFill>
                <a:latin typeface="Impact"/>
                <a:cs typeface="Impact"/>
              </a:rPr>
              <a:t>Research Data</a:t>
            </a:r>
            <a:endParaRPr lang="en-GB" sz="7200" dirty="0">
              <a:solidFill>
                <a:srgbClr val="660066"/>
              </a:solidFill>
              <a:latin typeface="Impact"/>
              <a:cs typeface="Impact"/>
            </a:endParaRPr>
          </a:p>
        </p:txBody>
      </p:sp>
      <p:sp>
        <p:nvSpPr>
          <p:cNvPr id="5" name="Content Placeholder 2"/>
          <p:cNvSpPr>
            <a:spLocks noGrp="1"/>
          </p:cNvSpPr>
          <p:nvPr>
            <p:ph idx="1"/>
          </p:nvPr>
        </p:nvSpPr>
        <p:spPr>
          <a:xfrm>
            <a:off x="282242" y="1788239"/>
            <a:ext cx="8723843" cy="3117893"/>
          </a:xfrm>
          <a:solidFill>
            <a:schemeClr val="lt1">
              <a:alpha val="0"/>
            </a:schemeClr>
          </a:solidFill>
          <a:ln>
            <a:noFill/>
          </a:ln>
        </p:spPr>
        <p:style>
          <a:lnRef idx="2">
            <a:schemeClr val="dk1"/>
          </a:lnRef>
          <a:fillRef idx="1">
            <a:schemeClr val="lt1"/>
          </a:fillRef>
          <a:effectRef idx="0">
            <a:schemeClr val="dk1"/>
          </a:effectRef>
          <a:fontRef idx="minor">
            <a:schemeClr val="dk1"/>
          </a:fontRef>
        </p:style>
        <p:txBody>
          <a:bodyPr>
            <a:noAutofit/>
          </a:bodyPr>
          <a:lstStyle/>
          <a:p>
            <a:pPr marL="0" indent="0" algn="ctr">
              <a:buNone/>
            </a:pPr>
            <a:r>
              <a:rPr lang="en-US" sz="4800" dirty="0"/>
              <a:t>“</a:t>
            </a:r>
            <a:r>
              <a:rPr lang="en-US" sz="4800" i="1" dirty="0"/>
              <a:t>...</a:t>
            </a:r>
            <a:r>
              <a:rPr lang="en-US" sz="4800" b="1" i="1" dirty="0">
                <a:solidFill>
                  <a:srgbClr val="E46C0A"/>
                </a:solidFill>
              </a:rPr>
              <a:t>factual material </a:t>
            </a:r>
            <a:r>
              <a:rPr lang="en-US" sz="4800" i="1" dirty="0"/>
              <a:t>commonly </a:t>
            </a:r>
            <a:r>
              <a:rPr lang="en-US" sz="4800" b="1" i="1" dirty="0">
                <a:solidFill>
                  <a:srgbClr val="E46C0A"/>
                </a:solidFill>
              </a:rPr>
              <a:t>retained by </a:t>
            </a:r>
            <a:r>
              <a:rPr lang="en-US" sz="4800" i="1" dirty="0"/>
              <a:t>and accepted in the </a:t>
            </a:r>
            <a:r>
              <a:rPr lang="en-US" sz="4800" b="1" i="1" dirty="0">
                <a:solidFill>
                  <a:srgbClr val="E46C0A"/>
                </a:solidFill>
              </a:rPr>
              <a:t>scientific community </a:t>
            </a:r>
            <a:r>
              <a:rPr lang="en-US" sz="4800" i="1" dirty="0"/>
              <a:t>as necessary to </a:t>
            </a:r>
            <a:r>
              <a:rPr lang="en-US" sz="4800" b="1" i="1" dirty="0">
                <a:solidFill>
                  <a:srgbClr val="E46C0A"/>
                </a:solidFill>
              </a:rPr>
              <a:t>validate</a:t>
            </a:r>
            <a:r>
              <a:rPr lang="en-US" sz="4800" i="1" dirty="0">
                <a:solidFill>
                  <a:srgbClr val="E46C0A"/>
                </a:solidFill>
              </a:rPr>
              <a:t> </a:t>
            </a:r>
            <a:r>
              <a:rPr lang="en-US" sz="4800" i="1" dirty="0"/>
              <a:t>research findings...</a:t>
            </a:r>
            <a:r>
              <a:rPr lang="en-US" sz="4800" dirty="0"/>
              <a:t>” </a:t>
            </a:r>
          </a:p>
          <a:p>
            <a:endParaRPr lang="en-GB" sz="1400" dirty="0">
              <a:solidFill>
                <a:schemeClr val="bg1"/>
              </a:solidFill>
              <a:latin typeface="Impact"/>
              <a:cs typeface="Impact"/>
            </a:endParaRPr>
          </a:p>
        </p:txBody>
      </p:sp>
      <p:sp>
        <p:nvSpPr>
          <p:cNvPr id="3" name="Rectangle 2"/>
          <p:cNvSpPr/>
          <p:nvPr/>
        </p:nvSpPr>
        <p:spPr>
          <a:xfrm>
            <a:off x="282242" y="5434181"/>
            <a:ext cx="8538541" cy="954107"/>
          </a:xfrm>
          <a:prstGeom prst="rect">
            <a:avLst/>
          </a:prstGeom>
        </p:spPr>
        <p:txBody>
          <a:bodyPr wrap="square">
            <a:spAutoFit/>
          </a:bodyPr>
          <a:lstStyle/>
          <a:p>
            <a:r>
              <a:rPr lang="en-US" sz="3200" dirty="0" smtClean="0"/>
              <a:t>EPSRC policy framework on research data - scope:</a:t>
            </a:r>
          </a:p>
          <a:p>
            <a:r>
              <a:rPr lang="en-US" sz="2400" dirty="0" smtClean="0">
                <a:solidFill>
                  <a:schemeClr val="bg1"/>
                </a:solidFill>
                <a:hlinkClick r:id="rId3"/>
              </a:rPr>
              <a:t>https</a:t>
            </a:r>
            <a:r>
              <a:rPr lang="en-US" sz="2400" dirty="0">
                <a:solidFill>
                  <a:schemeClr val="bg1"/>
                </a:solidFill>
                <a:hlinkClick r:id="rId3"/>
              </a:rPr>
              <a:t>://www.epsrc.ac.uk/about/standards/researchdata/scope</a:t>
            </a:r>
            <a:r>
              <a:rPr lang="en-US" sz="2400" dirty="0" smtClean="0">
                <a:solidFill>
                  <a:schemeClr val="bg1"/>
                </a:solidFill>
                <a:hlinkClick r:id="rId3"/>
              </a:rPr>
              <a:t>/</a:t>
            </a:r>
            <a:r>
              <a:rPr lang="en-US"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330812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01-31 at 17.05.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4" y="3571346"/>
            <a:ext cx="4230418" cy="300765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56007"/>
            <a:ext cx="8229600" cy="1143000"/>
          </a:xfrm>
        </p:spPr>
        <p:txBody>
          <a:bodyPr>
            <a:normAutofit/>
          </a:bodyPr>
          <a:lstStyle/>
          <a:p>
            <a:r>
              <a:rPr lang="en-US" sz="6000" dirty="0" smtClean="0">
                <a:solidFill>
                  <a:srgbClr val="660066"/>
                </a:solidFill>
                <a:latin typeface="Impact"/>
                <a:cs typeface="Impact"/>
              </a:rPr>
              <a:t>Example Plans</a:t>
            </a:r>
            <a:endParaRPr lang="en-US" sz="6000" dirty="0">
              <a:solidFill>
                <a:srgbClr val="660066"/>
              </a:solidFill>
              <a:latin typeface="Impact"/>
              <a:cs typeface="Impact"/>
            </a:endParaRPr>
          </a:p>
        </p:txBody>
      </p:sp>
      <p:sp>
        <p:nvSpPr>
          <p:cNvPr id="3" name="Content Placeholder 2"/>
          <p:cNvSpPr>
            <a:spLocks noGrp="1"/>
          </p:cNvSpPr>
          <p:nvPr>
            <p:ph sz="half" idx="1"/>
          </p:nvPr>
        </p:nvSpPr>
        <p:spPr/>
        <p:txBody>
          <a:bodyPr/>
          <a:lstStyle/>
          <a:p>
            <a:r>
              <a:rPr lang="en-US" dirty="0" smtClean="0"/>
              <a:t>AHRC</a:t>
            </a:r>
          </a:p>
          <a:p>
            <a:r>
              <a:rPr lang="en-US" dirty="0" smtClean="0"/>
              <a:t>ESRC</a:t>
            </a:r>
          </a:p>
          <a:p>
            <a:r>
              <a:rPr lang="en-US" dirty="0" smtClean="0"/>
              <a:t>MRC template</a:t>
            </a:r>
            <a:endParaRPr lang="en-US" dirty="0"/>
          </a:p>
        </p:txBody>
      </p:sp>
      <p:sp>
        <p:nvSpPr>
          <p:cNvPr id="7" name="Content Placeholder 6"/>
          <p:cNvSpPr>
            <a:spLocks noGrp="1"/>
          </p:cNvSpPr>
          <p:nvPr>
            <p:ph sz="half" idx="2"/>
          </p:nvPr>
        </p:nvSpPr>
        <p:spPr/>
        <p:txBody>
          <a:bodyPr/>
          <a:lstStyle/>
          <a:p>
            <a:endParaRPr lang="en-US"/>
          </a:p>
        </p:txBody>
      </p:sp>
      <p:pic>
        <p:nvPicPr>
          <p:cNvPr id="4" name="Picture 3" descr="Screen Shot 2017-01-31 at 17.07.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171" y="4110954"/>
            <a:ext cx="4813385" cy="2824818"/>
          </a:xfrm>
          <a:prstGeom prst="rect">
            <a:avLst/>
          </a:prstGeom>
          <a:ln>
            <a:noFill/>
          </a:ln>
          <a:effectLst>
            <a:outerShdw blurRad="292100" dist="139700" dir="2700000" algn="tl" rotWithShape="0">
              <a:srgbClr val="333333">
                <a:alpha val="65000"/>
              </a:srgbClr>
            </a:outerShdw>
          </a:effectLst>
        </p:spPr>
      </p:pic>
      <p:pic>
        <p:nvPicPr>
          <p:cNvPr id="5" name="Picture 4" descr="Screen Shot 2017-01-31 at 17.06.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966" y="1146952"/>
            <a:ext cx="4759826" cy="3003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46739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4671589629_c4ec2cc42b_z.jpg"/>
          <p:cNvPicPr>
            <a:picLocks noGrp="1" noChangeAspect="1"/>
          </p:cNvPicPr>
          <p:nvPr>
            <p:ph idx="1"/>
          </p:nvPr>
        </p:nvPicPr>
        <p:blipFill rotWithShape="1">
          <a:blip r:embed="rId3">
            <a:extLst>
              <a:ext uri="{28A0092B-C50C-407E-A947-70E740481C1C}">
                <a14:useLocalDpi xmlns:a14="http://schemas.microsoft.com/office/drawing/2010/main" val="0"/>
              </a:ext>
            </a:extLst>
          </a:blip>
          <a:srcRect t="-322" b="16991"/>
          <a:stretch/>
        </p:blipFill>
        <p:spPr>
          <a:xfrm>
            <a:off x="590245" y="-12093"/>
            <a:ext cx="8229600" cy="6857999"/>
          </a:xfrm>
        </p:spPr>
      </p:pic>
      <p:sp>
        <p:nvSpPr>
          <p:cNvPr id="7" name="Rectangle 6"/>
          <p:cNvSpPr/>
          <p:nvPr/>
        </p:nvSpPr>
        <p:spPr>
          <a:xfrm>
            <a:off x="5859621" y="6488668"/>
            <a:ext cx="2827179" cy="369332"/>
          </a:xfrm>
          <a:prstGeom prst="rect">
            <a:avLst/>
          </a:prstGeom>
        </p:spPr>
        <p:txBody>
          <a:bodyPr wrap="none">
            <a:spAutoFit/>
          </a:bodyPr>
          <a:lstStyle/>
          <a:p>
            <a:r>
              <a:rPr lang="en-US" dirty="0"/>
              <a:t>Eric Fischer @</a:t>
            </a:r>
            <a:r>
              <a:rPr lang="en-US" dirty="0" err="1"/>
              <a:t>flickr</a:t>
            </a:r>
            <a:r>
              <a:rPr lang="en-US" dirty="0"/>
              <a:t> CC-by-</a:t>
            </a:r>
            <a:r>
              <a:rPr lang="en-US" dirty="0" err="1"/>
              <a:t>sa</a:t>
            </a:r>
            <a:endParaRPr lang="en-US" dirty="0"/>
          </a:p>
        </p:txBody>
      </p:sp>
      <p:sp>
        <p:nvSpPr>
          <p:cNvPr id="2" name="Title 1"/>
          <p:cNvSpPr>
            <a:spLocks noGrp="1"/>
          </p:cNvSpPr>
          <p:nvPr>
            <p:ph type="title"/>
          </p:nvPr>
        </p:nvSpPr>
        <p:spPr>
          <a:xfrm>
            <a:off x="-1441752" y="-278182"/>
            <a:ext cx="8360229" cy="2092477"/>
          </a:xfrm>
        </p:spPr>
        <p:txBody>
          <a:bodyPr>
            <a:normAutofit/>
          </a:bodyPr>
          <a:lstStyle/>
          <a:p>
            <a:r>
              <a:rPr lang="en-US" sz="6000" dirty="0" smtClean="0">
                <a:solidFill>
                  <a:srgbClr val="660066"/>
                </a:solidFill>
                <a:latin typeface="Impact"/>
                <a:cs typeface="Impact"/>
              </a:rPr>
              <a:t>IV. Discussion</a:t>
            </a:r>
            <a:endParaRPr lang="en-US" sz="6000" dirty="0">
              <a:solidFill>
                <a:srgbClr val="660066"/>
              </a:solidFill>
              <a:latin typeface="Impact"/>
              <a:cs typeface="Impact"/>
            </a:endParaRPr>
          </a:p>
        </p:txBody>
      </p:sp>
      <p:sp>
        <p:nvSpPr>
          <p:cNvPr id="6" name="TextBox 5"/>
          <p:cNvSpPr txBox="1"/>
          <p:nvPr/>
        </p:nvSpPr>
        <p:spPr>
          <a:xfrm rot="16200000">
            <a:off x="-2054274" y="3659404"/>
            <a:ext cx="4691083" cy="646331"/>
          </a:xfrm>
          <a:prstGeom prst="rect">
            <a:avLst/>
          </a:prstGeom>
          <a:noFill/>
        </p:spPr>
        <p:txBody>
          <a:bodyPr wrap="none" rtlCol="0">
            <a:spAutoFit/>
          </a:bodyPr>
          <a:lstStyle/>
          <a:p>
            <a:r>
              <a:rPr lang="en-US" sz="3600" dirty="0" smtClean="0">
                <a:hlinkClick r:id="rId4"/>
              </a:rPr>
              <a:t>http://govote.at/</a:t>
            </a:r>
            <a:r>
              <a:rPr lang="nl-NL" sz="3600" dirty="0" smtClean="0">
                <a:hlinkClick r:id="rId4"/>
              </a:rPr>
              <a:t>fd6c85</a:t>
            </a:r>
            <a:r>
              <a:rPr lang="nl-NL" sz="3600" dirty="0" smtClean="0"/>
              <a:t> </a:t>
            </a:r>
            <a:endParaRPr lang="en-US" sz="3600" dirty="0"/>
          </a:p>
        </p:txBody>
      </p:sp>
    </p:spTree>
    <p:extLst>
      <p:ext uri="{BB962C8B-B14F-4D97-AF65-F5344CB8AC3E}">
        <p14:creationId xmlns:p14="http://schemas.microsoft.com/office/powerpoint/2010/main" val="2758771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07" y="-29649"/>
            <a:ext cx="8229600" cy="1143000"/>
          </a:xfrm>
        </p:spPr>
        <p:txBody>
          <a:bodyPr>
            <a:normAutofit/>
          </a:bodyPr>
          <a:lstStyle/>
          <a:p>
            <a:r>
              <a:rPr lang="en-US" sz="6000" dirty="0" smtClean="0">
                <a:solidFill>
                  <a:srgbClr val="660066"/>
                </a:solidFill>
                <a:latin typeface="Impact"/>
                <a:cs typeface="Impact"/>
              </a:rPr>
              <a:t>RDM support @ Durham</a:t>
            </a:r>
            <a:endParaRPr lang="en-US" sz="6000" dirty="0">
              <a:solidFill>
                <a:srgbClr val="660066"/>
              </a:solidFill>
              <a:latin typeface="Impact"/>
              <a:cs typeface="Impac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2405097"/>
              </p:ext>
            </p:extLst>
          </p:nvPr>
        </p:nvGraphicFramePr>
        <p:xfrm>
          <a:off x="-264528" y="1177464"/>
          <a:ext cx="9673128" cy="5455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2306714" y="3505944"/>
            <a:ext cx="4516856" cy="523220"/>
          </a:xfrm>
          <a:prstGeom prst="rect">
            <a:avLst/>
          </a:prstGeom>
        </p:spPr>
        <p:txBody>
          <a:bodyPr wrap="none">
            <a:spAutoFit/>
          </a:bodyPr>
          <a:lstStyle/>
          <a:p>
            <a:r>
              <a:rPr lang="en-US" sz="2800" dirty="0">
                <a:hlinkClick r:id="rId8"/>
              </a:rPr>
              <a:t>research.data@durham.ac.uk</a:t>
            </a:r>
            <a:r>
              <a:rPr lang="en-US" sz="2800" dirty="0"/>
              <a:t> </a:t>
            </a:r>
          </a:p>
        </p:txBody>
      </p:sp>
    </p:spTree>
    <p:extLst>
      <p:ext uri="{BB962C8B-B14F-4D97-AF65-F5344CB8AC3E}">
        <p14:creationId xmlns:p14="http://schemas.microsoft.com/office/powerpoint/2010/main" val="30060659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660066"/>
                </a:solidFill>
                <a:latin typeface="Impact"/>
                <a:cs typeface="Impact"/>
              </a:rPr>
              <a:t>RDM </a:t>
            </a:r>
            <a:r>
              <a:rPr lang="en-US" sz="6000" dirty="0">
                <a:solidFill>
                  <a:srgbClr val="660066"/>
                </a:solidFill>
                <a:latin typeface="Impact"/>
                <a:cs typeface="Impact"/>
              </a:rPr>
              <a:t>C</a:t>
            </a:r>
            <a:r>
              <a:rPr lang="en-US" sz="6000" dirty="0" smtClean="0">
                <a:solidFill>
                  <a:srgbClr val="660066"/>
                </a:solidFill>
                <a:latin typeface="Impact"/>
                <a:cs typeface="Impact"/>
              </a:rPr>
              <a:t>osts </a:t>
            </a:r>
            <a:r>
              <a:rPr lang="en-US" sz="6000" dirty="0">
                <a:solidFill>
                  <a:srgbClr val="660066"/>
                </a:solidFill>
                <a:latin typeface="Impact"/>
                <a:cs typeface="Impact"/>
              </a:rPr>
              <a:t>P</a:t>
            </a:r>
            <a:r>
              <a:rPr lang="en-US" sz="6000" dirty="0" smtClean="0">
                <a:solidFill>
                  <a:srgbClr val="660066"/>
                </a:solidFill>
                <a:latin typeface="Impact"/>
                <a:cs typeface="Impact"/>
              </a:rPr>
              <a:t>rinciple</a:t>
            </a:r>
            <a:endParaRPr lang="en-US" sz="6000" dirty="0">
              <a:solidFill>
                <a:srgbClr val="660066"/>
              </a:solidFill>
              <a:latin typeface="Impact"/>
              <a:cs typeface="Impact"/>
            </a:endParaRPr>
          </a:p>
        </p:txBody>
      </p:sp>
      <p:sp>
        <p:nvSpPr>
          <p:cNvPr id="3" name="Content Placeholder 2"/>
          <p:cNvSpPr>
            <a:spLocks noGrp="1"/>
          </p:cNvSpPr>
          <p:nvPr>
            <p:ph idx="1"/>
          </p:nvPr>
        </p:nvSpPr>
        <p:spPr/>
        <p:txBody>
          <a:bodyPr>
            <a:normAutofit/>
          </a:bodyPr>
          <a:lstStyle/>
          <a:p>
            <a:r>
              <a:rPr lang="en-US" b="1" dirty="0"/>
              <a:t>all</a:t>
            </a:r>
            <a:r>
              <a:rPr lang="en-US" dirty="0"/>
              <a:t> costs associated with research data management are </a:t>
            </a:r>
            <a:r>
              <a:rPr lang="en-US" b="1" dirty="0">
                <a:solidFill>
                  <a:srgbClr val="FF6600"/>
                </a:solidFill>
              </a:rPr>
              <a:t>eligible expenditure </a:t>
            </a:r>
            <a:r>
              <a:rPr lang="en-US" dirty="0"/>
              <a:t>of research grant funds</a:t>
            </a:r>
            <a:r>
              <a:rPr lang="en-US" dirty="0" smtClean="0"/>
              <a:t>, however:</a:t>
            </a:r>
            <a:endParaRPr lang="en-US" dirty="0"/>
          </a:p>
          <a:p>
            <a:pPr lvl="1"/>
            <a:r>
              <a:rPr lang="en-US" dirty="0" smtClean="0"/>
              <a:t>no </a:t>
            </a:r>
            <a:r>
              <a:rPr lang="en-US" dirty="0"/>
              <a:t>expenditure can be ‘</a:t>
            </a:r>
            <a:r>
              <a:rPr lang="en-US" b="1" dirty="0">
                <a:solidFill>
                  <a:srgbClr val="FF6600"/>
                </a:solidFill>
              </a:rPr>
              <a:t>double funded</a:t>
            </a:r>
            <a:r>
              <a:rPr lang="en-US" dirty="0"/>
              <a:t>’ (a service that is centrally supported by the indirect costs paid on all research grants cannot then also be included as a direct cost on a grant)</a:t>
            </a:r>
          </a:p>
          <a:p>
            <a:pPr lvl="1"/>
            <a:r>
              <a:rPr lang="en-US" dirty="0" smtClean="0"/>
              <a:t>all </a:t>
            </a:r>
            <a:r>
              <a:rPr lang="en-US" dirty="0"/>
              <a:t>directly incurred expenditure of a grant must incurred before the </a:t>
            </a:r>
            <a:r>
              <a:rPr lang="en-US" b="1" dirty="0">
                <a:solidFill>
                  <a:srgbClr val="FF6600"/>
                </a:solidFill>
              </a:rPr>
              <a:t>end date of the grant</a:t>
            </a:r>
            <a:r>
              <a:rPr lang="en-US" dirty="0"/>
              <a:t>. </a:t>
            </a:r>
          </a:p>
        </p:txBody>
      </p:sp>
      <p:sp>
        <p:nvSpPr>
          <p:cNvPr id="4" name="TextBox 3"/>
          <p:cNvSpPr txBox="1"/>
          <p:nvPr/>
        </p:nvSpPr>
        <p:spPr>
          <a:xfrm>
            <a:off x="201576" y="6126163"/>
            <a:ext cx="8361853" cy="646331"/>
          </a:xfrm>
          <a:prstGeom prst="rect">
            <a:avLst/>
          </a:prstGeom>
          <a:noFill/>
        </p:spPr>
        <p:txBody>
          <a:bodyPr wrap="square" rtlCol="0">
            <a:spAutoFit/>
          </a:bodyPr>
          <a:lstStyle/>
          <a:p>
            <a:r>
              <a:rPr lang="en-US" dirty="0">
                <a:hlinkClick r:id="rId2"/>
              </a:rPr>
              <a:t>http://blogs.rcuk.ac.uk/2013/07/09/supporting-research-data-management-costs-through-grant-funding</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12317391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GB" sz="6000" dirty="0" smtClean="0">
                <a:solidFill>
                  <a:srgbClr val="660066"/>
                </a:solidFill>
                <a:latin typeface="Impact" pitchFamily="34" charset="0"/>
              </a:rPr>
              <a:t>DU storage</a:t>
            </a:r>
            <a:endParaRPr lang="en-US" sz="6000" dirty="0">
              <a:solidFill>
                <a:srgbClr val="660066"/>
              </a:solidFill>
            </a:endParaRPr>
          </a:p>
        </p:txBody>
      </p:sp>
      <p:sp>
        <p:nvSpPr>
          <p:cNvPr id="5" name="Content Placeholder 2"/>
          <p:cNvSpPr>
            <a:spLocks noGrp="1"/>
          </p:cNvSpPr>
          <p:nvPr>
            <p:ph idx="1"/>
          </p:nvPr>
        </p:nvSpPr>
        <p:spPr>
          <a:xfrm>
            <a:off x="457200" y="1450790"/>
            <a:ext cx="8229600" cy="4525963"/>
          </a:xfrm>
          <a:noFill/>
          <a:ln>
            <a:noFill/>
          </a:ln>
        </p:spPr>
        <p:txBody>
          <a:bodyPr>
            <a:normAutofit/>
          </a:bodyPr>
          <a:lstStyle/>
          <a:p>
            <a:r>
              <a:rPr lang="en-US" dirty="0" smtClean="0">
                <a:latin typeface="Calibri"/>
                <a:cs typeface="Calibri"/>
              </a:rPr>
              <a:t>Secure file exchange</a:t>
            </a:r>
          </a:p>
          <a:p>
            <a:pPr lvl="1"/>
            <a:r>
              <a:rPr lang="en-US" dirty="0" smtClean="0">
                <a:latin typeface="Calibri"/>
                <a:cs typeface="Calibri"/>
                <a:hlinkClick r:id="rId2"/>
              </a:rPr>
              <a:t>http://zendto.dur.ac.uk</a:t>
            </a:r>
            <a:r>
              <a:rPr lang="en-US" dirty="0" smtClean="0">
                <a:latin typeface="Calibri"/>
                <a:cs typeface="Calibri"/>
              </a:rPr>
              <a:t> </a:t>
            </a:r>
          </a:p>
          <a:p>
            <a:r>
              <a:rPr lang="en-US" dirty="0">
                <a:cs typeface="Calibri"/>
              </a:rPr>
              <a:t>New data center </a:t>
            </a:r>
          </a:p>
          <a:p>
            <a:pPr lvl="1"/>
            <a:r>
              <a:rPr lang="en-US" dirty="0">
                <a:cs typeface="Calibri"/>
              </a:rPr>
              <a:t>Josephine Butler and St Mary’s Colleges</a:t>
            </a:r>
          </a:p>
          <a:p>
            <a:pPr lvl="1"/>
            <a:r>
              <a:rPr lang="en-US" dirty="0" smtClean="0">
                <a:cs typeface="Calibri"/>
              </a:rPr>
              <a:t>Up to few PB</a:t>
            </a:r>
            <a:endParaRPr lang="en-US" dirty="0">
              <a:cs typeface="Calibri"/>
            </a:endParaRPr>
          </a:p>
          <a:p>
            <a:endParaRPr lang="en-US" dirty="0" smtClean="0"/>
          </a:p>
        </p:txBody>
      </p:sp>
      <p:pic>
        <p:nvPicPr>
          <p:cNvPr id="6" name="Picture 5" descr="Screen Shot 2015-12-01 at 10.04.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77" y="5388264"/>
            <a:ext cx="8686800" cy="14757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07683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18"/>
            <a:ext cx="8229600" cy="1143000"/>
          </a:xfrm>
        </p:spPr>
        <p:txBody>
          <a:bodyPr/>
          <a:lstStyle/>
          <a:p>
            <a:r>
              <a:rPr lang="en-GB" dirty="0" smtClean="0">
                <a:solidFill>
                  <a:srgbClr val="660066"/>
                </a:solidFill>
                <a:latin typeface="Impact" pitchFamily="34" charset="0"/>
              </a:rPr>
              <a:t>EUDAT cloud storage</a:t>
            </a:r>
            <a:endParaRPr lang="en-US" dirty="0">
              <a:solidFill>
                <a:srgbClr val="660066"/>
              </a:solidFill>
            </a:endParaRPr>
          </a:p>
        </p:txBody>
      </p:sp>
      <p:sp>
        <p:nvSpPr>
          <p:cNvPr id="3" name="Content Placeholder 2"/>
          <p:cNvSpPr>
            <a:spLocks noGrp="1"/>
          </p:cNvSpPr>
          <p:nvPr>
            <p:ph idx="1"/>
          </p:nvPr>
        </p:nvSpPr>
        <p:spPr>
          <a:xfrm>
            <a:off x="457200" y="1012853"/>
            <a:ext cx="8229600" cy="4525963"/>
          </a:xfrm>
        </p:spPr>
        <p:txBody>
          <a:bodyPr/>
          <a:lstStyle/>
          <a:p>
            <a:r>
              <a:rPr lang="en-US" dirty="0" smtClean="0">
                <a:latin typeface="Calibri"/>
                <a:cs typeface="Calibri"/>
              </a:rPr>
              <a:t>Collaborative data infrastructure for EU Research</a:t>
            </a:r>
          </a:p>
        </p:txBody>
      </p:sp>
      <p:pic>
        <p:nvPicPr>
          <p:cNvPr id="5" name="Picture 4" descr="Screen Shot 2015-12-01 at 09.4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5688"/>
            <a:ext cx="9144000" cy="4542312"/>
          </a:xfrm>
          <a:prstGeom prst="rect">
            <a:avLst/>
          </a:prstGeom>
          <a:ln>
            <a:noFill/>
          </a:ln>
          <a:effectLst>
            <a:softEdge rad="112500"/>
          </a:effectLst>
        </p:spPr>
      </p:pic>
      <p:pic>
        <p:nvPicPr>
          <p:cNvPr id="4" name="Picture 3" descr="Screen Shot 2015-12-01 at 09.35.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524" y="1852501"/>
            <a:ext cx="4655476" cy="348885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6408512"/>
            <a:ext cx="2394706" cy="369332"/>
          </a:xfrm>
          <a:prstGeom prst="rect">
            <a:avLst/>
          </a:prstGeom>
        </p:spPr>
        <p:txBody>
          <a:bodyPr wrap="none">
            <a:spAutoFit/>
          </a:bodyPr>
          <a:lstStyle/>
          <a:p>
            <a:r>
              <a:rPr lang="en-US" dirty="0">
                <a:hlinkClick r:id="rId5"/>
              </a:rPr>
              <a:t>http://b2drop.eudat.eu</a:t>
            </a:r>
            <a:r>
              <a:rPr lang="en-US" dirty="0"/>
              <a:t> </a:t>
            </a:r>
          </a:p>
        </p:txBody>
      </p:sp>
      <p:sp>
        <p:nvSpPr>
          <p:cNvPr id="7" name="Rectangle 6"/>
          <p:cNvSpPr/>
          <p:nvPr/>
        </p:nvSpPr>
        <p:spPr>
          <a:xfrm>
            <a:off x="4603853" y="4920518"/>
            <a:ext cx="4288353" cy="369332"/>
          </a:xfrm>
          <a:prstGeom prst="rect">
            <a:avLst/>
          </a:prstGeom>
          <a:solidFill>
            <a:schemeClr val="bg1"/>
          </a:solidFill>
        </p:spPr>
        <p:txBody>
          <a:bodyPr wrap="none">
            <a:spAutoFit/>
          </a:bodyPr>
          <a:lstStyle/>
          <a:p>
            <a:r>
              <a:rPr lang="en-US" dirty="0">
                <a:hlinkClick r:id="rId6"/>
              </a:rPr>
              <a:t>https://owncloud.org/</a:t>
            </a:r>
            <a:r>
              <a:rPr lang="en-US" dirty="0">
                <a:solidFill>
                  <a:schemeClr val="bg1"/>
                </a:solidFill>
                <a:hlinkClick r:id="rId6"/>
              </a:rPr>
              <a:t>install</a:t>
            </a:r>
            <a:r>
              <a:rPr lang="en-US" dirty="0">
                <a:hlinkClick r:id="rId6"/>
              </a:rPr>
              <a:t>/#install-</a:t>
            </a:r>
            <a:r>
              <a:rPr lang="en-US" dirty="0" smtClean="0">
                <a:hlinkClick r:id="rId6"/>
              </a:rPr>
              <a:t>clients</a:t>
            </a:r>
            <a:endParaRPr lang="en-US" dirty="0"/>
          </a:p>
        </p:txBody>
      </p:sp>
    </p:spTree>
    <p:extLst>
      <p:ext uri="{BB962C8B-B14F-4D97-AF65-F5344CB8AC3E}">
        <p14:creationId xmlns:p14="http://schemas.microsoft.com/office/powerpoint/2010/main" val="3405256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noAutofit/>
          </a:bodyPr>
          <a:lstStyle/>
          <a:p>
            <a:r>
              <a:rPr lang="en-GB" sz="6600" dirty="0" smtClean="0">
                <a:solidFill>
                  <a:srgbClr val="660066"/>
                </a:solidFill>
                <a:latin typeface="Impact" pitchFamily="34" charset="0"/>
              </a:rPr>
              <a:t>Metadata</a:t>
            </a:r>
            <a:endParaRPr lang="en-GB" sz="6600" dirty="0">
              <a:solidFill>
                <a:srgbClr val="660066"/>
              </a:solidFill>
              <a:latin typeface="Impact" pitchFamily="34" charset="0"/>
            </a:endParaRPr>
          </a:p>
        </p:txBody>
      </p:sp>
      <p:sp>
        <p:nvSpPr>
          <p:cNvPr id="6" name="Text Placeholder 3"/>
          <p:cNvSpPr>
            <a:spLocks noGrp="1"/>
          </p:cNvSpPr>
          <p:nvPr>
            <p:ph idx="1"/>
          </p:nvPr>
        </p:nvSpPr>
        <p:spPr>
          <a:xfrm>
            <a:off x="59994" y="1670291"/>
            <a:ext cx="3791926" cy="5287963"/>
          </a:xfrm>
        </p:spPr>
        <p:txBody>
          <a:bodyPr>
            <a:normAutofit/>
          </a:bodyPr>
          <a:lstStyle/>
          <a:p>
            <a:r>
              <a:rPr lang="en-GB" dirty="0" smtClean="0">
                <a:solidFill>
                  <a:srgbClr val="000000"/>
                </a:solidFill>
                <a:latin typeface="Calibri"/>
                <a:cs typeface="Calibri"/>
              </a:rPr>
              <a:t>Simple</a:t>
            </a:r>
          </a:p>
          <a:p>
            <a:pPr lvl="1"/>
            <a:r>
              <a:rPr lang="en-GB" dirty="0" smtClean="0">
                <a:solidFill>
                  <a:srgbClr val="000000"/>
                </a:solidFill>
                <a:latin typeface="Calibri"/>
                <a:cs typeface="Calibri"/>
              </a:rPr>
              <a:t>readme.txt</a:t>
            </a:r>
            <a:endParaRPr lang="en-GB" dirty="0">
              <a:solidFill>
                <a:srgbClr val="000000"/>
              </a:solidFill>
              <a:latin typeface="Calibri"/>
              <a:cs typeface="Calibri"/>
            </a:endParaRPr>
          </a:p>
          <a:p>
            <a:pPr lvl="1"/>
            <a:r>
              <a:rPr lang="en-GB" dirty="0" smtClean="0">
                <a:solidFill>
                  <a:srgbClr val="000000"/>
                </a:solidFill>
                <a:latin typeface="Calibri"/>
                <a:cs typeface="Calibri"/>
              </a:rPr>
              <a:t>cover page</a:t>
            </a:r>
          </a:p>
          <a:p>
            <a:pPr marL="342900" lvl="2" indent="-342900"/>
            <a:r>
              <a:rPr lang="en-GB" sz="2800" dirty="0" smtClean="0">
                <a:solidFill>
                  <a:srgbClr val="000000"/>
                </a:solidFill>
                <a:latin typeface="Calibri"/>
                <a:cs typeface="Calibri"/>
              </a:rPr>
              <a:t>Advanced, </a:t>
            </a:r>
            <a:br>
              <a:rPr lang="en-GB" sz="2800" dirty="0" smtClean="0">
                <a:solidFill>
                  <a:srgbClr val="000000"/>
                </a:solidFill>
                <a:latin typeface="Calibri"/>
                <a:cs typeface="Calibri"/>
              </a:rPr>
            </a:br>
            <a:r>
              <a:rPr lang="en-GB" sz="2800" dirty="0" smtClean="0">
                <a:solidFill>
                  <a:srgbClr val="000000"/>
                </a:solidFill>
                <a:latin typeface="Calibri"/>
                <a:cs typeface="Calibri"/>
              </a:rPr>
              <a:t>domain standards</a:t>
            </a:r>
            <a:r>
              <a:rPr lang="en-GB" dirty="0" smtClean="0">
                <a:solidFill>
                  <a:srgbClr val="000000"/>
                </a:solidFill>
                <a:latin typeface="Calibri"/>
                <a:cs typeface="Calibri"/>
              </a:rPr>
              <a:t/>
            </a:r>
            <a:br>
              <a:rPr lang="en-GB" dirty="0" smtClean="0">
                <a:solidFill>
                  <a:srgbClr val="000000"/>
                </a:solidFill>
                <a:latin typeface="Calibri"/>
                <a:cs typeface="Calibri"/>
              </a:rPr>
            </a:br>
            <a:r>
              <a:rPr lang="en-GB" dirty="0" smtClean="0">
                <a:solidFill>
                  <a:srgbClr val="000000"/>
                </a:solidFill>
                <a:latin typeface="Calibri"/>
                <a:cs typeface="Calibri"/>
              </a:rPr>
              <a:t>- DDI</a:t>
            </a:r>
            <a:r>
              <a:rPr lang="en-GB" dirty="0">
                <a:solidFill>
                  <a:srgbClr val="000000"/>
                </a:solidFill>
                <a:latin typeface="Calibri"/>
                <a:cs typeface="Calibri"/>
              </a:rPr>
              <a:t>;  METS; TEI; </a:t>
            </a:r>
            <a:r>
              <a:rPr lang="en-GB" dirty="0" smtClean="0">
                <a:solidFill>
                  <a:srgbClr val="000000"/>
                </a:solidFill>
                <a:latin typeface="Calibri"/>
                <a:cs typeface="Calibri"/>
              </a:rPr>
              <a:t>QDE</a:t>
            </a:r>
            <a:endParaRPr lang="en-GB" dirty="0">
              <a:solidFill>
                <a:srgbClr val="000000"/>
              </a:solidFill>
              <a:latin typeface="Calibri"/>
              <a:cs typeface="Calibri"/>
            </a:endParaRPr>
          </a:p>
          <a:p>
            <a:endParaRPr lang="en-GB" dirty="0" smtClean="0">
              <a:solidFill>
                <a:schemeClr val="bg1"/>
              </a:solidFill>
              <a:latin typeface="Impact" panose="020B0806030902050204" pitchFamily="34" charset="0"/>
            </a:endParaRPr>
          </a:p>
        </p:txBody>
      </p:sp>
      <p:pic>
        <p:nvPicPr>
          <p:cNvPr id="3" name="Picture 2" descr="Screen Shot 2013-11-28 at 16.36.37.png"/>
          <p:cNvPicPr>
            <a:picLocks noChangeAspect="1"/>
          </p:cNvPicPr>
          <p:nvPr/>
        </p:nvPicPr>
        <p:blipFill rotWithShape="1">
          <a:blip r:embed="rId3">
            <a:extLst>
              <a:ext uri="{28A0092B-C50C-407E-A947-70E740481C1C}">
                <a14:useLocalDpi xmlns:a14="http://schemas.microsoft.com/office/drawing/2010/main" val="0"/>
              </a:ext>
            </a:extLst>
          </a:blip>
          <a:srcRect l="4381" t="11121" r="8636" b="17386"/>
          <a:stretch/>
        </p:blipFill>
        <p:spPr>
          <a:xfrm>
            <a:off x="3265504" y="1717323"/>
            <a:ext cx="5872408" cy="4664006"/>
          </a:xfrm>
          <a:prstGeom prst="rect">
            <a:avLst/>
          </a:prstGeom>
          <a:ln>
            <a:noFill/>
          </a:ln>
          <a:effectLst>
            <a:outerShdw blurRad="190500" algn="tl" rotWithShape="0">
              <a:srgbClr val="000000">
                <a:alpha val="70000"/>
              </a:srgbClr>
            </a:outerShdw>
          </a:effectLst>
        </p:spPr>
      </p:pic>
      <p:sp>
        <p:nvSpPr>
          <p:cNvPr id="4" name="Rectangle 3"/>
          <p:cNvSpPr/>
          <p:nvPr/>
        </p:nvSpPr>
        <p:spPr>
          <a:xfrm>
            <a:off x="59994" y="4681814"/>
            <a:ext cx="3205510" cy="646331"/>
          </a:xfrm>
          <a:prstGeom prst="rect">
            <a:avLst/>
          </a:prstGeom>
        </p:spPr>
        <p:txBody>
          <a:bodyPr wrap="square">
            <a:spAutoFit/>
          </a:bodyPr>
          <a:lstStyle/>
          <a:p>
            <a:r>
              <a:rPr lang="en-US" dirty="0">
                <a:hlinkClick r:id="rId4"/>
              </a:rPr>
              <a:t>http://www.dcc.ac.uk/resources/metadata-</a:t>
            </a:r>
            <a:r>
              <a:rPr lang="en-US" dirty="0" smtClean="0">
                <a:hlinkClick r:id="rId4"/>
              </a:rPr>
              <a:t>standards</a:t>
            </a:r>
            <a:r>
              <a:rPr lang="en-US" dirty="0" smtClean="0"/>
              <a:t> </a:t>
            </a:r>
            <a:endParaRPr lang="en-US" dirty="0"/>
          </a:p>
        </p:txBody>
      </p:sp>
      <p:pic>
        <p:nvPicPr>
          <p:cNvPr id="5" name="Picture 4" descr="Screen Shot 2015-03-19 at 14.55.3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85" y="5338246"/>
            <a:ext cx="2916055" cy="1519754"/>
          </a:xfrm>
          <a:prstGeom prst="rect">
            <a:avLst/>
          </a:prstGeom>
        </p:spPr>
      </p:pic>
    </p:spTree>
    <p:extLst>
      <p:ext uri="{BB962C8B-B14F-4D97-AF65-F5344CB8AC3E}">
        <p14:creationId xmlns:p14="http://schemas.microsoft.com/office/powerpoint/2010/main" val="24167155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75"/>
            <a:ext cx="9144000" cy="1143000"/>
          </a:xfrm>
        </p:spPr>
        <p:txBody>
          <a:bodyPr>
            <a:noAutofit/>
          </a:bodyPr>
          <a:lstStyle/>
          <a:p>
            <a:r>
              <a:rPr lang="en-GB" sz="6600" dirty="0" smtClean="0">
                <a:solidFill>
                  <a:srgbClr val="660066"/>
                </a:solidFill>
                <a:latin typeface="Impact" pitchFamily="34" charset="0"/>
              </a:rPr>
              <a:t>Data formats</a:t>
            </a:r>
            <a:endParaRPr lang="en-GB" sz="6600" dirty="0">
              <a:solidFill>
                <a:srgbClr val="660066"/>
              </a:solidFill>
              <a:latin typeface="Impact" pitchFamily="34" charset="0"/>
            </a:endParaRPr>
          </a:p>
        </p:txBody>
      </p:sp>
      <p:sp>
        <p:nvSpPr>
          <p:cNvPr id="6" name="Text Placeholder 3"/>
          <p:cNvSpPr>
            <a:spLocks noGrp="1"/>
          </p:cNvSpPr>
          <p:nvPr>
            <p:ph idx="4294967295"/>
          </p:nvPr>
        </p:nvSpPr>
        <p:spPr>
          <a:xfrm>
            <a:off x="0" y="1717675"/>
            <a:ext cx="8975725" cy="5287963"/>
          </a:xfrm>
        </p:spPr>
        <p:txBody>
          <a:bodyPr>
            <a:normAutofit/>
          </a:bodyPr>
          <a:lstStyle/>
          <a:p>
            <a:r>
              <a:rPr lang="en-GB" dirty="0" smtClean="0">
                <a:solidFill>
                  <a:srgbClr val="000000"/>
                </a:solidFill>
                <a:latin typeface="Calibri"/>
                <a:cs typeface="Calibri"/>
              </a:rPr>
              <a:t>Think about what format you are saving your data in…</a:t>
            </a:r>
            <a:br>
              <a:rPr lang="en-GB" dirty="0" smtClean="0">
                <a:solidFill>
                  <a:srgbClr val="000000"/>
                </a:solidFill>
                <a:latin typeface="Calibri"/>
                <a:cs typeface="Calibri"/>
              </a:rPr>
            </a:br>
            <a:endParaRPr lang="en-GB" dirty="0" smtClean="0">
              <a:solidFill>
                <a:srgbClr val="000000"/>
              </a:solidFill>
              <a:latin typeface="Calibri"/>
              <a:cs typeface="Calibri"/>
            </a:endParaRPr>
          </a:p>
          <a:p>
            <a:endParaRPr lang="en-GB" dirty="0">
              <a:solidFill>
                <a:schemeClr val="bg1"/>
              </a:solidFill>
              <a:latin typeface="Impact" panose="020B080603090205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05846510"/>
              </p:ext>
            </p:extLst>
          </p:nvPr>
        </p:nvGraphicFramePr>
        <p:xfrm>
          <a:off x="539552" y="2924944"/>
          <a:ext cx="8136904" cy="2838537"/>
        </p:xfrm>
        <a:graphic>
          <a:graphicData uri="http://schemas.openxmlformats.org/drawingml/2006/table">
            <a:tbl>
              <a:tblPr firstRow="1" bandRow="1">
                <a:tableStyleId>{E929F9F4-4A8F-4326-A1B4-22849713DDAB}</a:tableStyleId>
              </a:tblPr>
              <a:tblGrid>
                <a:gridCol w="4068452"/>
                <a:gridCol w="4068452"/>
              </a:tblGrid>
              <a:tr h="522058">
                <a:tc>
                  <a:txBody>
                    <a:bodyPr/>
                    <a:lstStyle/>
                    <a:p>
                      <a:r>
                        <a:rPr lang="en-GB" sz="2800" b="0" dirty="0" smtClean="0">
                          <a:solidFill>
                            <a:srgbClr val="FF6600"/>
                          </a:solidFill>
                          <a:latin typeface="Calibri"/>
                          <a:cs typeface="Calibri"/>
                        </a:rPr>
                        <a:t>Prefer</a:t>
                      </a:r>
                      <a:r>
                        <a:rPr lang="en-GB" sz="2800" b="0" baseline="0" dirty="0" smtClean="0">
                          <a:solidFill>
                            <a:srgbClr val="FF6600"/>
                          </a:solidFill>
                          <a:latin typeface="Calibri"/>
                          <a:cs typeface="Calibri"/>
                        </a:rPr>
                        <a:t> this…</a:t>
                      </a:r>
                      <a:endParaRPr lang="en-GB" sz="2800" b="0" dirty="0">
                        <a:solidFill>
                          <a:srgbClr val="FF6600"/>
                        </a:solidFill>
                        <a:latin typeface="Calibri"/>
                        <a:cs typeface="Calibri"/>
                      </a:endParaRPr>
                    </a:p>
                  </a:txBody>
                  <a:tcPr>
                    <a:solidFill>
                      <a:srgbClr val="FFFFFF"/>
                    </a:solidFill>
                  </a:tcPr>
                </a:tc>
                <a:tc>
                  <a:txBody>
                    <a:bodyPr/>
                    <a:lstStyle/>
                    <a:p>
                      <a:r>
                        <a:rPr lang="en-GB" sz="2800" b="0" dirty="0" smtClean="0">
                          <a:solidFill>
                            <a:srgbClr val="FF6600"/>
                          </a:solidFill>
                          <a:latin typeface="Calibri"/>
                          <a:cs typeface="Calibri"/>
                        </a:rPr>
                        <a:t>… over this</a:t>
                      </a:r>
                      <a:endParaRPr lang="en-GB" sz="2800" b="0" dirty="0">
                        <a:solidFill>
                          <a:srgbClr val="FF6600"/>
                        </a:solidFill>
                        <a:latin typeface="Calibri"/>
                        <a:cs typeface="Calibri"/>
                      </a:endParaRPr>
                    </a:p>
                  </a:txBody>
                  <a:tcPr>
                    <a:solidFill>
                      <a:srgbClr val="FFFFFF"/>
                    </a:solidFill>
                  </a:tcPr>
                </a:tc>
              </a:tr>
              <a:tr h="522058">
                <a:tc>
                  <a:txBody>
                    <a:bodyPr/>
                    <a:lstStyle/>
                    <a:p>
                      <a:r>
                        <a:rPr lang="en-GB" sz="2800" dirty="0" smtClean="0">
                          <a:solidFill>
                            <a:schemeClr val="tx1"/>
                          </a:solidFill>
                          <a:latin typeface="Calibri"/>
                          <a:cs typeface="Calibri"/>
                        </a:rPr>
                        <a:t>ASCII (human readable)</a:t>
                      </a:r>
                    </a:p>
                    <a:p>
                      <a:r>
                        <a:rPr lang="en-GB" sz="2800" dirty="0" smtClean="0">
                          <a:solidFill>
                            <a:schemeClr val="tx1"/>
                          </a:solidFill>
                          <a:latin typeface="Calibri"/>
                          <a:cs typeface="Calibri"/>
                        </a:rPr>
                        <a:t>(.txt, .xml, .</a:t>
                      </a:r>
                      <a:r>
                        <a:rPr lang="en-GB" sz="2800" dirty="0" err="1" smtClean="0">
                          <a:solidFill>
                            <a:schemeClr val="tx1"/>
                          </a:solidFill>
                          <a:latin typeface="Calibri"/>
                          <a:cs typeface="Calibri"/>
                        </a:rPr>
                        <a:t>csv</a:t>
                      </a:r>
                      <a:r>
                        <a:rPr lang="en-GB" sz="2800" dirty="0" smtClean="0">
                          <a:solidFill>
                            <a:schemeClr val="tx1"/>
                          </a:solidFill>
                          <a:latin typeface="Calibri"/>
                          <a:cs typeface="Calibri"/>
                        </a:rPr>
                        <a:t> )</a:t>
                      </a:r>
                      <a:endParaRPr lang="en-GB" sz="2800" dirty="0">
                        <a:solidFill>
                          <a:schemeClr val="tx1"/>
                        </a:solidFill>
                        <a:latin typeface="Calibri"/>
                        <a:cs typeface="Calibri"/>
                      </a:endParaRPr>
                    </a:p>
                  </a:txBody>
                  <a:tcPr>
                    <a:solidFill>
                      <a:srgbClr val="FFFFFF"/>
                    </a:solidFill>
                  </a:tcPr>
                </a:tc>
                <a:tc>
                  <a:txBody>
                    <a:bodyPr/>
                    <a:lstStyle/>
                    <a:p>
                      <a:r>
                        <a:rPr lang="en-GB" sz="2800" dirty="0" smtClean="0">
                          <a:solidFill>
                            <a:srgbClr val="000000"/>
                          </a:solidFill>
                          <a:latin typeface="Calibri"/>
                          <a:cs typeface="Calibri"/>
                        </a:rPr>
                        <a:t>Binary formats</a:t>
                      </a:r>
                    </a:p>
                    <a:p>
                      <a:r>
                        <a:rPr lang="en-GB" sz="2800" dirty="0" smtClean="0">
                          <a:solidFill>
                            <a:srgbClr val="000000"/>
                          </a:solidFill>
                          <a:latin typeface="Calibri"/>
                          <a:cs typeface="Calibri"/>
                        </a:rPr>
                        <a:t>(.exe,</a:t>
                      </a:r>
                      <a:r>
                        <a:rPr lang="en-GB" sz="2800" baseline="0" dirty="0" smtClean="0">
                          <a:solidFill>
                            <a:srgbClr val="000000"/>
                          </a:solidFill>
                          <a:latin typeface="Calibri"/>
                          <a:cs typeface="Calibri"/>
                        </a:rPr>
                        <a:t> .doc,</a:t>
                      </a:r>
                      <a:r>
                        <a:rPr lang="en-GB" sz="2800" dirty="0" smtClean="0">
                          <a:solidFill>
                            <a:srgbClr val="000000"/>
                          </a:solidFill>
                          <a:latin typeface="Calibri"/>
                          <a:cs typeface="Calibri"/>
                        </a:rPr>
                        <a:t> )</a:t>
                      </a:r>
                      <a:endParaRPr lang="en-GB" sz="2800" dirty="0">
                        <a:solidFill>
                          <a:srgbClr val="000000"/>
                        </a:solidFill>
                        <a:latin typeface="Calibri"/>
                        <a:cs typeface="Calibri"/>
                      </a:endParaRPr>
                    </a:p>
                  </a:txBody>
                  <a:tcPr>
                    <a:solidFill>
                      <a:srgbClr val="FFFFFF"/>
                    </a:solidFill>
                  </a:tcPr>
                </a:tc>
              </a:tr>
              <a:tr h="522058">
                <a:tc>
                  <a:txBody>
                    <a:bodyPr/>
                    <a:lstStyle/>
                    <a:p>
                      <a:r>
                        <a:rPr lang="en-GB" sz="2800" dirty="0" smtClean="0">
                          <a:solidFill>
                            <a:srgbClr val="000000"/>
                          </a:solidFill>
                          <a:latin typeface="Calibri"/>
                          <a:cs typeface="Calibri"/>
                        </a:rPr>
                        <a:t>Open standard</a:t>
                      </a:r>
                      <a:br>
                        <a:rPr lang="en-GB" sz="2800" dirty="0" smtClean="0">
                          <a:solidFill>
                            <a:srgbClr val="000000"/>
                          </a:solidFill>
                          <a:latin typeface="Calibri"/>
                          <a:cs typeface="Calibri"/>
                        </a:rPr>
                      </a:br>
                      <a:r>
                        <a:rPr lang="en-GB" sz="2800" dirty="0" smtClean="0">
                          <a:solidFill>
                            <a:srgbClr val="000000"/>
                          </a:solidFill>
                          <a:latin typeface="Calibri"/>
                          <a:cs typeface="Calibri"/>
                        </a:rPr>
                        <a:t>  *.</a:t>
                      </a:r>
                      <a:r>
                        <a:rPr lang="en-GB" sz="2800" dirty="0" err="1" smtClean="0">
                          <a:solidFill>
                            <a:srgbClr val="000000"/>
                          </a:solidFill>
                          <a:latin typeface="Calibri"/>
                          <a:cs typeface="Calibri"/>
                        </a:rPr>
                        <a:t>odt</a:t>
                      </a:r>
                      <a:endParaRPr lang="en-GB" sz="2800" dirty="0" smtClean="0">
                        <a:solidFill>
                          <a:srgbClr val="000000"/>
                        </a:solidFill>
                        <a:latin typeface="Calibri"/>
                        <a:cs typeface="Calibri"/>
                      </a:endParaRPr>
                    </a:p>
                    <a:p>
                      <a:r>
                        <a:rPr lang="en-GB" sz="2800" dirty="0" smtClean="0">
                          <a:solidFill>
                            <a:srgbClr val="000000"/>
                          </a:solidFill>
                          <a:latin typeface="Calibri"/>
                          <a:cs typeface="Calibri"/>
                        </a:rPr>
                        <a:t>  *.</a:t>
                      </a:r>
                      <a:r>
                        <a:rPr lang="en-GB" sz="2800" dirty="0" err="1" smtClean="0">
                          <a:solidFill>
                            <a:srgbClr val="000000"/>
                          </a:solidFill>
                          <a:latin typeface="Calibri"/>
                          <a:cs typeface="Calibri"/>
                        </a:rPr>
                        <a:t>ods</a:t>
                      </a:r>
                      <a:endParaRPr lang="en-GB" sz="2800" dirty="0">
                        <a:solidFill>
                          <a:srgbClr val="000000"/>
                        </a:solidFill>
                        <a:latin typeface="Calibri"/>
                        <a:cs typeface="Calibri"/>
                      </a:endParaRPr>
                    </a:p>
                  </a:txBody>
                  <a:tcPr>
                    <a:solidFill>
                      <a:srgbClr val="FFFFFF"/>
                    </a:solidFill>
                  </a:tcPr>
                </a:tc>
                <a:tc>
                  <a:txBody>
                    <a:bodyPr/>
                    <a:lstStyle/>
                    <a:p>
                      <a:r>
                        <a:rPr lang="en-GB" sz="2800" dirty="0" smtClean="0">
                          <a:solidFill>
                            <a:srgbClr val="000000"/>
                          </a:solidFill>
                          <a:latin typeface="Calibri"/>
                          <a:cs typeface="Calibri"/>
                        </a:rPr>
                        <a:t>Proprietary</a:t>
                      </a:r>
                    </a:p>
                    <a:p>
                      <a:r>
                        <a:rPr lang="en-GB" sz="2800" dirty="0" smtClean="0">
                          <a:solidFill>
                            <a:srgbClr val="000000"/>
                          </a:solidFill>
                          <a:latin typeface="Calibri"/>
                          <a:cs typeface="Calibri"/>
                        </a:rPr>
                        <a:t>  *.</a:t>
                      </a:r>
                      <a:r>
                        <a:rPr lang="en-GB" sz="2800" dirty="0" err="1" smtClean="0">
                          <a:solidFill>
                            <a:srgbClr val="000000"/>
                          </a:solidFill>
                          <a:latin typeface="Calibri"/>
                          <a:cs typeface="Calibri"/>
                        </a:rPr>
                        <a:t>docx</a:t>
                      </a:r>
                      <a:endParaRPr lang="en-GB" sz="2800" dirty="0" smtClean="0">
                        <a:solidFill>
                          <a:srgbClr val="000000"/>
                        </a:solidFill>
                        <a:latin typeface="Calibri"/>
                        <a:cs typeface="Calibri"/>
                      </a:endParaRPr>
                    </a:p>
                    <a:p>
                      <a:r>
                        <a:rPr lang="en-GB" sz="2800" dirty="0" smtClean="0">
                          <a:solidFill>
                            <a:srgbClr val="000000"/>
                          </a:solidFill>
                          <a:latin typeface="Calibri"/>
                          <a:cs typeface="Calibri"/>
                        </a:rPr>
                        <a:t>  *.</a:t>
                      </a:r>
                      <a:r>
                        <a:rPr lang="en-GB" sz="2800" dirty="0" err="1" smtClean="0">
                          <a:solidFill>
                            <a:srgbClr val="000000"/>
                          </a:solidFill>
                          <a:latin typeface="Calibri"/>
                          <a:cs typeface="Calibri"/>
                        </a:rPr>
                        <a:t>xlsx</a:t>
                      </a:r>
                      <a:endParaRPr lang="en-GB" sz="2800" dirty="0">
                        <a:solidFill>
                          <a:srgbClr val="000000"/>
                        </a:solidFill>
                        <a:latin typeface="Calibri"/>
                        <a:cs typeface="Calibri"/>
                      </a:endParaRPr>
                    </a:p>
                  </a:txBody>
                  <a:tcPr>
                    <a:solidFill>
                      <a:srgbClr val="FFFFFF"/>
                    </a:solidFill>
                  </a:tcPr>
                </a:tc>
              </a:tr>
            </a:tbl>
          </a:graphicData>
        </a:graphic>
      </p:graphicFrame>
    </p:spTree>
    <p:extLst>
      <p:ext uri="{BB962C8B-B14F-4D97-AF65-F5344CB8AC3E}">
        <p14:creationId xmlns:p14="http://schemas.microsoft.com/office/powerpoint/2010/main" val="256482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332656"/>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dirty="0" smtClean="0">
                <a:solidFill>
                  <a:srgbClr val="660066"/>
                </a:solidFill>
                <a:latin typeface="Impact" pitchFamily="34" charset="0"/>
              </a:rPr>
              <a:t>Data security</a:t>
            </a:r>
            <a:endParaRPr lang="en-GB" sz="6600" dirty="0">
              <a:solidFill>
                <a:srgbClr val="660066"/>
              </a:solidFill>
              <a:latin typeface="Impact" pitchFamily="34" charset="0"/>
            </a:endParaRPr>
          </a:p>
        </p:txBody>
      </p:sp>
      <p:sp>
        <p:nvSpPr>
          <p:cNvPr id="10" name="Text Placeholder 3"/>
          <p:cNvSpPr>
            <a:spLocks noGrp="1"/>
          </p:cNvSpPr>
          <p:nvPr>
            <p:ph idx="1"/>
          </p:nvPr>
        </p:nvSpPr>
        <p:spPr>
          <a:xfrm>
            <a:off x="0" y="2204864"/>
            <a:ext cx="8976502" cy="5287963"/>
          </a:xfrm>
        </p:spPr>
        <p:txBody>
          <a:bodyPr>
            <a:noAutofit/>
          </a:bodyPr>
          <a:lstStyle/>
          <a:p>
            <a:r>
              <a:rPr lang="en-GB" dirty="0" smtClean="0">
                <a:solidFill>
                  <a:srgbClr val="000000"/>
                </a:solidFill>
                <a:latin typeface="Calibri"/>
                <a:cs typeface="Calibri"/>
              </a:rPr>
              <a:t>Passwords </a:t>
            </a:r>
          </a:p>
          <a:p>
            <a:pPr lvl="1"/>
            <a:r>
              <a:rPr lang="en-GB" dirty="0" smtClean="0">
                <a:solidFill>
                  <a:srgbClr val="000000"/>
                </a:solidFill>
                <a:latin typeface="Calibri"/>
                <a:cs typeface="Calibri"/>
              </a:rPr>
              <a:t>Do </a:t>
            </a:r>
            <a:r>
              <a:rPr lang="en-GB" dirty="0">
                <a:solidFill>
                  <a:srgbClr val="000000"/>
                </a:solidFill>
                <a:latin typeface="Calibri"/>
                <a:cs typeface="Calibri"/>
              </a:rPr>
              <a:t>you use passwords </a:t>
            </a:r>
            <a:r>
              <a:rPr lang="en-GB" dirty="0" smtClean="0">
                <a:solidFill>
                  <a:srgbClr val="FF0000"/>
                </a:solidFill>
                <a:latin typeface="Calibri"/>
                <a:cs typeface="Calibri"/>
              </a:rPr>
              <a:t>&gt;</a:t>
            </a:r>
            <a:r>
              <a:rPr lang="en-GB" dirty="0" smtClean="0">
                <a:solidFill>
                  <a:srgbClr val="FF6600"/>
                </a:solidFill>
                <a:latin typeface="Calibri"/>
                <a:cs typeface="Calibri"/>
              </a:rPr>
              <a:t>10</a:t>
            </a:r>
            <a:r>
              <a:rPr lang="en-GB" dirty="0" smtClean="0">
                <a:solidFill>
                  <a:srgbClr val="3D9364"/>
                </a:solidFill>
                <a:latin typeface="Calibri"/>
                <a:cs typeface="Calibri"/>
              </a:rPr>
              <a:t>+</a:t>
            </a:r>
            <a:r>
              <a:rPr lang="en-GB" dirty="0" smtClean="0">
                <a:solidFill>
                  <a:schemeClr val="bg1"/>
                </a:solidFill>
                <a:latin typeface="Calibri"/>
                <a:cs typeface="Calibri"/>
              </a:rPr>
              <a:t> </a:t>
            </a:r>
            <a:endParaRPr lang="en-GB" dirty="0">
              <a:solidFill>
                <a:schemeClr val="bg1"/>
              </a:solidFill>
              <a:latin typeface="Calibri"/>
              <a:cs typeface="Calibri"/>
            </a:endParaRPr>
          </a:p>
          <a:p>
            <a:pPr lvl="1"/>
            <a:r>
              <a:rPr lang="en-GB" dirty="0" smtClean="0">
                <a:solidFill>
                  <a:srgbClr val="000000"/>
                </a:solidFill>
                <a:latin typeface="Calibri"/>
                <a:cs typeface="Calibri"/>
              </a:rPr>
              <a:t>Password Vault use </a:t>
            </a:r>
            <a:r>
              <a:rPr lang="en-GB" dirty="0">
                <a:solidFill>
                  <a:srgbClr val="008000"/>
                </a:solidFill>
                <a:latin typeface="Calibri"/>
                <a:cs typeface="Calibri"/>
              </a:rPr>
              <a:t>128 – </a:t>
            </a:r>
            <a:r>
              <a:rPr lang="en-GB" dirty="0" smtClean="0">
                <a:solidFill>
                  <a:srgbClr val="008000"/>
                </a:solidFill>
                <a:latin typeface="Calibri"/>
                <a:cs typeface="Calibri"/>
              </a:rPr>
              <a:t>256b</a:t>
            </a:r>
          </a:p>
          <a:p>
            <a:pPr lvl="1"/>
            <a:r>
              <a:rPr lang="en-GB" dirty="0" smtClean="0">
                <a:solidFill>
                  <a:srgbClr val="000000"/>
                </a:solidFill>
                <a:latin typeface="Calibri"/>
                <a:cs typeface="Calibri"/>
              </a:rPr>
              <a:t>Public Key Encryption (</a:t>
            </a:r>
            <a:r>
              <a:rPr lang="en-GB" dirty="0" smtClean="0">
                <a:solidFill>
                  <a:srgbClr val="3D9364"/>
                </a:solidFill>
                <a:latin typeface="Calibri"/>
                <a:cs typeface="Calibri"/>
              </a:rPr>
              <a:t>PKI</a:t>
            </a:r>
            <a:r>
              <a:rPr lang="en-GB" dirty="0" smtClean="0">
                <a:solidFill>
                  <a:srgbClr val="000000"/>
                </a:solidFill>
                <a:latin typeface="Calibri"/>
                <a:cs typeface="Calibri"/>
              </a:rPr>
              <a:t>) </a:t>
            </a:r>
            <a:r>
              <a:rPr lang="en-GB" dirty="0" smtClean="0">
                <a:solidFill>
                  <a:srgbClr val="008000"/>
                </a:solidFill>
                <a:latin typeface="Calibri"/>
                <a:cs typeface="Calibri"/>
              </a:rPr>
              <a:t>1024b</a:t>
            </a:r>
            <a:r>
              <a:rPr lang="en-GB" dirty="0" smtClean="0">
                <a:solidFill>
                  <a:srgbClr val="000000"/>
                </a:solidFill>
                <a:latin typeface="Calibri"/>
                <a:cs typeface="Calibri"/>
              </a:rPr>
              <a:t>+</a:t>
            </a:r>
          </a:p>
          <a:p>
            <a:pPr marL="457200" lvl="1" indent="0">
              <a:buNone/>
            </a:pPr>
            <a:r>
              <a:rPr lang="en-GB" dirty="0">
                <a:solidFill>
                  <a:srgbClr val="000000"/>
                </a:solidFill>
                <a:latin typeface="Calibri"/>
                <a:cs typeface="Calibri"/>
              </a:rPr>
              <a:t>	</a:t>
            </a:r>
            <a:r>
              <a:rPr lang="en-GB" dirty="0" smtClean="0">
                <a:solidFill>
                  <a:srgbClr val="000000"/>
                </a:solidFill>
                <a:latin typeface="Calibri"/>
                <a:cs typeface="Calibri"/>
              </a:rPr>
              <a:t>(</a:t>
            </a:r>
            <a:r>
              <a:rPr lang="en-GB" dirty="0" smtClean="0">
                <a:solidFill>
                  <a:srgbClr val="7030A0"/>
                </a:solidFill>
                <a:latin typeface="Calibri"/>
                <a:cs typeface="Calibri"/>
              </a:rPr>
              <a:t>GPG, GPG4Win, </a:t>
            </a:r>
            <a:r>
              <a:rPr lang="en-GB" dirty="0" err="1" smtClean="0">
                <a:solidFill>
                  <a:srgbClr val="7030A0"/>
                </a:solidFill>
                <a:latin typeface="Calibri"/>
                <a:cs typeface="Calibri"/>
              </a:rPr>
              <a:t>GPGTools</a:t>
            </a:r>
            <a:r>
              <a:rPr lang="en-GB" dirty="0" smtClean="0">
                <a:solidFill>
                  <a:srgbClr val="000000"/>
                </a:solidFill>
                <a:latin typeface="Calibri"/>
                <a:cs typeface="Calibri"/>
              </a:rPr>
              <a:t>)</a:t>
            </a:r>
          </a:p>
          <a:p>
            <a:r>
              <a:rPr lang="en-GB" dirty="0" smtClean="0">
                <a:solidFill>
                  <a:srgbClr val="000000"/>
                </a:solidFill>
                <a:latin typeface="Calibri"/>
                <a:cs typeface="Calibri"/>
              </a:rPr>
              <a:t>Virtual Encrypted Drive</a:t>
            </a:r>
          </a:p>
          <a:p>
            <a:pPr lvl="1"/>
            <a:r>
              <a:rPr lang="en-GB" dirty="0" err="1" smtClean="0">
                <a:solidFill>
                  <a:srgbClr val="7030A0"/>
                </a:solidFill>
                <a:latin typeface="Calibri"/>
                <a:cs typeface="Calibri"/>
              </a:rPr>
              <a:t>BitLocker</a:t>
            </a:r>
            <a:r>
              <a:rPr lang="en-GB" dirty="0" smtClean="0">
                <a:solidFill>
                  <a:srgbClr val="7030A0"/>
                </a:solidFill>
                <a:latin typeface="Calibri"/>
                <a:cs typeface="Calibri"/>
              </a:rPr>
              <a:t>, </a:t>
            </a:r>
            <a:r>
              <a:rPr lang="en-GB" dirty="0" err="1" smtClean="0">
                <a:solidFill>
                  <a:srgbClr val="7030A0"/>
                </a:solidFill>
                <a:latin typeface="Calibri"/>
                <a:cs typeface="Calibri"/>
              </a:rPr>
              <a:t>FileVault</a:t>
            </a:r>
            <a:r>
              <a:rPr lang="en-GB" dirty="0" smtClean="0">
                <a:solidFill>
                  <a:schemeClr val="bg1"/>
                </a:solidFill>
                <a:latin typeface="Calibri"/>
                <a:cs typeface="Calibri"/>
              </a:rPr>
              <a:t> </a:t>
            </a:r>
          </a:p>
          <a:p>
            <a:pPr lvl="1"/>
            <a:endParaRPr lang="en-GB" dirty="0" smtClean="0">
              <a:solidFill>
                <a:schemeClr val="bg1"/>
              </a:solidFill>
              <a:latin typeface="Impact" panose="020B0806030902050204" pitchFamily="34" charset="0"/>
            </a:endParaRPr>
          </a:p>
          <a:p>
            <a:pPr lvl="1"/>
            <a:endParaRPr lang="en-GB" dirty="0" smtClean="0">
              <a:solidFill>
                <a:schemeClr val="bg1"/>
              </a:solidFill>
              <a:latin typeface="Impact" panose="020B080603090205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73" y="3287644"/>
            <a:ext cx="3007929" cy="1080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creen Shot 2014-11-14 at 16.33.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210" y="1408044"/>
            <a:ext cx="3708400" cy="1879600"/>
          </a:xfrm>
          <a:prstGeom prst="rect">
            <a:avLst/>
          </a:prstGeom>
          <a:ln>
            <a:noFill/>
          </a:ln>
          <a:effectLst>
            <a:softEdge rad="112500"/>
          </a:effectLst>
        </p:spPr>
      </p:pic>
      <p:sp>
        <p:nvSpPr>
          <p:cNvPr id="2" name="TextBox 1"/>
          <p:cNvSpPr txBox="1"/>
          <p:nvPr/>
        </p:nvSpPr>
        <p:spPr>
          <a:xfrm>
            <a:off x="2777119" y="6081290"/>
            <a:ext cx="6199383" cy="646331"/>
          </a:xfrm>
          <a:prstGeom prst="rect">
            <a:avLst/>
          </a:prstGeom>
          <a:noFill/>
        </p:spPr>
        <p:txBody>
          <a:bodyPr wrap="none" rtlCol="0">
            <a:spAutoFit/>
          </a:bodyPr>
          <a:lstStyle/>
          <a:p>
            <a:r>
              <a:rPr lang="en-US" dirty="0">
                <a:hlinkClick r:id="rId5"/>
              </a:rPr>
              <a:t>https://www.dur.ac.uk/infosecurity/toolkit</a:t>
            </a:r>
            <a:r>
              <a:rPr lang="en-US" dirty="0" smtClean="0">
                <a:hlinkClick r:id=""/>
              </a:rPr>
              <a:t>/ </a:t>
            </a:r>
          </a:p>
          <a:p>
            <a:r>
              <a:rPr lang="en-US" dirty="0" smtClean="0">
                <a:hlinkClick r:id=""/>
              </a:rPr>
              <a:t>https://www.dur.ac.uk/infosecurity/toolkit/devices/encryption/</a:t>
            </a:r>
            <a:r>
              <a:rPr lang="en-US" dirty="0" smtClean="0"/>
              <a:t> </a:t>
            </a:r>
            <a:endParaRPr lang="en-US" dirty="0"/>
          </a:p>
        </p:txBody>
      </p:sp>
    </p:spTree>
    <p:extLst>
      <p:ext uri="{BB962C8B-B14F-4D97-AF65-F5344CB8AC3E}">
        <p14:creationId xmlns:p14="http://schemas.microsoft.com/office/powerpoint/2010/main" val="34949547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332656"/>
            <a:ext cx="9144000" cy="1143000"/>
          </a:xfrm>
        </p:spPr>
        <p:txBody>
          <a:bodyPr>
            <a:noAutofit/>
          </a:bodyPr>
          <a:lstStyle/>
          <a:p>
            <a:r>
              <a:rPr lang="en-GB" sz="6600" dirty="0" smtClean="0">
                <a:solidFill>
                  <a:srgbClr val="660066"/>
                </a:solidFill>
                <a:latin typeface="Impact" pitchFamily="34" charset="0"/>
              </a:rPr>
              <a:t>Data security</a:t>
            </a:r>
            <a:endParaRPr lang="en-GB" sz="6600" dirty="0">
              <a:solidFill>
                <a:srgbClr val="660066"/>
              </a:solidFill>
              <a:latin typeface="Impact" pitchFamily="34" charset="0"/>
            </a:endParaRPr>
          </a:p>
        </p:txBody>
      </p:sp>
      <p:sp>
        <p:nvSpPr>
          <p:cNvPr id="8" name="Text Placeholder 3"/>
          <p:cNvSpPr txBox="1">
            <a:spLocks/>
          </p:cNvSpPr>
          <p:nvPr/>
        </p:nvSpPr>
        <p:spPr>
          <a:xfrm>
            <a:off x="167498" y="1475656"/>
            <a:ext cx="8976502" cy="5287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Calibri"/>
                <a:cs typeface="Calibri"/>
              </a:rPr>
              <a:t>Secure </a:t>
            </a:r>
            <a:r>
              <a:rPr lang="en-GB" dirty="0" err="1" smtClean="0">
                <a:latin typeface="Calibri"/>
                <a:cs typeface="Calibri"/>
              </a:rPr>
              <a:t>Interent</a:t>
            </a:r>
            <a:r>
              <a:rPr lang="en-GB" dirty="0" smtClean="0">
                <a:latin typeface="Calibri"/>
                <a:cs typeface="Calibri"/>
              </a:rPr>
              <a:t> Protocols</a:t>
            </a:r>
          </a:p>
          <a:p>
            <a:pPr lvl="1"/>
            <a:r>
              <a:rPr lang="en-GB" dirty="0" err="1" smtClean="0">
                <a:solidFill>
                  <a:srgbClr val="000000"/>
                </a:solidFill>
                <a:latin typeface="Calibri"/>
                <a:cs typeface="Calibri"/>
              </a:rPr>
              <a:t>WiFi</a:t>
            </a:r>
            <a:r>
              <a:rPr lang="en-GB" dirty="0" smtClean="0">
                <a:solidFill>
                  <a:srgbClr val="000000"/>
                </a:solidFill>
                <a:latin typeface="Calibri"/>
                <a:cs typeface="Calibri"/>
              </a:rPr>
              <a:t>: </a:t>
            </a:r>
            <a:r>
              <a:rPr lang="en-GB" dirty="0" smtClean="0">
                <a:solidFill>
                  <a:srgbClr val="3D9364"/>
                </a:solidFill>
                <a:latin typeface="Calibri"/>
                <a:cs typeface="Calibri"/>
              </a:rPr>
              <a:t>WPA2</a:t>
            </a:r>
            <a:r>
              <a:rPr lang="en-GB" dirty="0" smtClean="0">
                <a:solidFill>
                  <a:schemeClr val="bg1"/>
                </a:solidFill>
                <a:latin typeface="Calibri"/>
                <a:cs typeface="Calibri"/>
              </a:rPr>
              <a:t> </a:t>
            </a:r>
            <a:r>
              <a:rPr lang="en-GB" dirty="0" smtClean="0">
                <a:solidFill>
                  <a:srgbClr val="000000"/>
                </a:solidFill>
                <a:latin typeface="Calibri"/>
                <a:cs typeface="Calibri"/>
              </a:rPr>
              <a:t>but not </a:t>
            </a:r>
            <a:r>
              <a:rPr lang="en-GB" dirty="0" smtClean="0">
                <a:solidFill>
                  <a:srgbClr val="FF0000"/>
                </a:solidFill>
                <a:latin typeface="Calibri"/>
                <a:cs typeface="Calibri"/>
              </a:rPr>
              <a:t>WEP</a:t>
            </a:r>
            <a:endParaRPr lang="en-GB" dirty="0" smtClean="0">
              <a:solidFill>
                <a:srgbClr val="000000"/>
              </a:solidFill>
              <a:latin typeface="Calibri"/>
              <a:cs typeface="Calibri"/>
            </a:endParaRPr>
          </a:p>
          <a:p>
            <a:pPr lvl="1"/>
            <a:r>
              <a:rPr lang="en-GB" dirty="0" smtClean="0">
                <a:solidFill>
                  <a:srgbClr val="000000"/>
                </a:solidFill>
                <a:latin typeface="Calibri"/>
                <a:cs typeface="Calibri"/>
              </a:rPr>
              <a:t>Browser: HTTP</a:t>
            </a:r>
            <a:r>
              <a:rPr lang="en-GB" dirty="0" smtClean="0">
                <a:solidFill>
                  <a:srgbClr val="3D9364"/>
                </a:solidFill>
                <a:latin typeface="Calibri"/>
                <a:cs typeface="Calibri"/>
              </a:rPr>
              <a:t>S</a:t>
            </a:r>
          </a:p>
          <a:p>
            <a:pPr lvl="1"/>
            <a:r>
              <a:rPr lang="en-GB" dirty="0" smtClean="0">
                <a:solidFill>
                  <a:srgbClr val="000000"/>
                </a:solidFill>
                <a:latin typeface="Calibri"/>
                <a:cs typeface="Calibri"/>
              </a:rPr>
              <a:t>Virtual Private Network </a:t>
            </a:r>
            <a:br>
              <a:rPr lang="en-GB" dirty="0" smtClean="0">
                <a:solidFill>
                  <a:srgbClr val="000000"/>
                </a:solidFill>
                <a:latin typeface="Calibri"/>
                <a:cs typeface="Calibri"/>
              </a:rPr>
            </a:br>
            <a:r>
              <a:rPr lang="en-GB" dirty="0" smtClean="0">
                <a:solidFill>
                  <a:srgbClr val="000000"/>
                </a:solidFill>
                <a:latin typeface="Calibri"/>
                <a:cs typeface="Calibri"/>
              </a:rPr>
              <a:t>(</a:t>
            </a:r>
            <a:r>
              <a:rPr lang="en-GB" dirty="0" smtClean="0">
                <a:solidFill>
                  <a:srgbClr val="3D9364"/>
                </a:solidFill>
                <a:latin typeface="Calibri"/>
                <a:cs typeface="Calibri"/>
              </a:rPr>
              <a:t>VPN</a:t>
            </a:r>
            <a:r>
              <a:rPr lang="en-GB" dirty="0" smtClean="0">
                <a:solidFill>
                  <a:srgbClr val="000000"/>
                </a:solidFill>
                <a:latin typeface="Calibri"/>
                <a:cs typeface="Calibri"/>
              </a:rPr>
              <a:t>)</a:t>
            </a:r>
            <a:endParaRPr lang="en-GB" dirty="0">
              <a:solidFill>
                <a:srgbClr val="000000"/>
              </a:solidFill>
              <a:latin typeface="Calibri"/>
              <a:cs typeface="Calibri"/>
            </a:endParaRPr>
          </a:p>
          <a:p>
            <a:pPr lvl="1"/>
            <a:r>
              <a:rPr lang="en-GB" dirty="0" smtClean="0">
                <a:solidFill>
                  <a:srgbClr val="000000"/>
                </a:solidFill>
                <a:latin typeface="Calibri"/>
                <a:cs typeface="Calibri"/>
              </a:rPr>
              <a:t>Secure Shell </a:t>
            </a:r>
            <a:br>
              <a:rPr lang="en-GB" dirty="0" smtClean="0">
                <a:solidFill>
                  <a:srgbClr val="000000"/>
                </a:solidFill>
                <a:latin typeface="Calibri"/>
                <a:cs typeface="Calibri"/>
              </a:rPr>
            </a:br>
            <a:r>
              <a:rPr lang="en-GB" dirty="0" smtClean="0">
                <a:solidFill>
                  <a:srgbClr val="000000"/>
                </a:solidFill>
                <a:latin typeface="Calibri"/>
                <a:cs typeface="Calibri"/>
              </a:rPr>
              <a:t>(</a:t>
            </a:r>
            <a:r>
              <a:rPr lang="en-GB" dirty="0" smtClean="0">
                <a:solidFill>
                  <a:srgbClr val="3D9364"/>
                </a:solidFill>
                <a:latin typeface="Calibri"/>
                <a:cs typeface="Calibri"/>
              </a:rPr>
              <a:t>SSH</a:t>
            </a:r>
            <a:r>
              <a:rPr lang="en-GB" dirty="0" smtClean="0">
                <a:solidFill>
                  <a:srgbClr val="000000"/>
                </a:solidFill>
                <a:latin typeface="Calibri"/>
                <a:cs typeface="Calibri"/>
              </a:rPr>
              <a:t>)</a:t>
            </a:r>
          </a:p>
          <a:p>
            <a:r>
              <a:rPr lang="en-GB" dirty="0" smtClean="0">
                <a:solidFill>
                  <a:srgbClr val="000000"/>
                </a:solidFill>
                <a:latin typeface="Calibri"/>
                <a:cs typeface="Calibri"/>
              </a:rPr>
              <a:t>How to access j: drive of campus</a:t>
            </a:r>
          </a:p>
          <a:p>
            <a:pPr lvl="1"/>
            <a:r>
              <a:rPr lang="en-GB" dirty="0" smtClean="0">
                <a:solidFill>
                  <a:srgbClr val="660066"/>
                </a:solidFill>
                <a:latin typeface="Calibri"/>
                <a:cs typeface="Calibri"/>
              </a:rPr>
              <a:t>VPN, DU MDS Anywhere </a:t>
            </a:r>
          </a:p>
        </p:txBody>
      </p:sp>
      <p:pic>
        <p:nvPicPr>
          <p:cNvPr id="4" name="Picture 3" descr="Screen Shot 2014-11-14 at 16.48.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395" y="5320553"/>
            <a:ext cx="5422900" cy="1701800"/>
          </a:xfrm>
          <a:prstGeom prst="rect">
            <a:avLst/>
          </a:prstGeom>
          <a:ln>
            <a:noFill/>
          </a:ln>
          <a:effectLst>
            <a:softEdge rad="112500"/>
          </a:effectLst>
        </p:spPr>
      </p:pic>
      <p:pic>
        <p:nvPicPr>
          <p:cNvPr id="5" name="Picture 4" descr="Screen Shot 2014-11-14 at 16.57.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2" y="2282639"/>
            <a:ext cx="3911600" cy="2755900"/>
          </a:xfrm>
          <a:prstGeom prst="rect">
            <a:avLst/>
          </a:prstGeom>
          <a:ln>
            <a:noFill/>
          </a:ln>
          <a:effectLst>
            <a:softEdge rad="112500"/>
          </a:effectLst>
        </p:spPr>
      </p:pic>
    </p:spTree>
    <p:extLst>
      <p:ext uri="{BB962C8B-B14F-4D97-AF65-F5344CB8AC3E}">
        <p14:creationId xmlns:p14="http://schemas.microsoft.com/office/powerpoint/2010/main" val="2681517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403"/>
            <a:ext cx="8229600" cy="1143000"/>
          </a:xfrm>
        </p:spPr>
        <p:txBody>
          <a:bodyPr>
            <a:normAutofit/>
          </a:bodyPr>
          <a:lstStyle/>
          <a:p>
            <a:r>
              <a:rPr lang="en-US" sz="6000" dirty="0" smtClean="0">
                <a:solidFill>
                  <a:srgbClr val="660066"/>
                </a:solidFill>
                <a:latin typeface="Impact"/>
                <a:cs typeface="Impact"/>
              </a:rPr>
              <a:t>Example data</a:t>
            </a:r>
            <a:endParaRPr lang="en-US" sz="6000" dirty="0">
              <a:solidFill>
                <a:srgbClr val="660066"/>
              </a:solidFill>
              <a:latin typeface="Impact"/>
              <a:cs typeface="Impact"/>
            </a:endParaRPr>
          </a:p>
        </p:txBody>
      </p:sp>
      <p:pic>
        <p:nvPicPr>
          <p:cNvPr id="4" name="Content Placeholder 3"/>
          <p:cNvPicPr>
            <a:picLocks noGrp="1" noChangeAspect="1"/>
          </p:cNvPicPr>
          <p:nvPr>
            <p:ph sz="half" idx="1"/>
          </p:nvPr>
        </p:nvPicPr>
        <p:blipFill>
          <a:blip r:embed="rId3"/>
          <a:srcRect l="15782" r="15782"/>
          <a:stretch>
            <a:fillRect/>
          </a:stretch>
        </p:blipFill>
        <p:spPr>
          <a:xfrm>
            <a:off x="294341" y="1306661"/>
            <a:ext cx="4353859" cy="4879266"/>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sz="half" idx="2"/>
          </p:nvPr>
        </p:nvSpPr>
        <p:spPr>
          <a:xfrm>
            <a:off x="4648200" y="1600200"/>
            <a:ext cx="4038600" cy="4002741"/>
          </a:xfrm>
        </p:spPr>
        <p:txBody>
          <a:bodyPr/>
          <a:lstStyle/>
          <a:p>
            <a:r>
              <a:rPr lang="en-US" dirty="0" smtClean="0"/>
              <a:t>Raman spectroscopy used to study the inks and  pigments of </a:t>
            </a:r>
            <a:r>
              <a:rPr lang="en-US" dirty="0"/>
              <a:t>medieval </a:t>
            </a:r>
            <a:r>
              <a:rPr lang="en-US" dirty="0" smtClean="0"/>
              <a:t>manuscripts. The example shown is from </a:t>
            </a:r>
            <a:r>
              <a:rPr lang="en-US" i="1" dirty="0" err="1" smtClean="0"/>
              <a:t>Libellus</a:t>
            </a:r>
            <a:r>
              <a:rPr lang="en-US" i="1" dirty="0" smtClean="0"/>
              <a:t> de </a:t>
            </a:r>
            <a:r>
              <a:rPr lang="en-US" i="1" dirty="0" err="1" smtClean="0"/>
              <a:t>Exordio</a:t>
            </a:r>
            <a:r>
              <a:rPr lang="en-US" dirty="0" smtClean="0"/>
              <a:t> written by by </a:t>
            </a:r>
            <a:r>
              <a:rPr lang="en-US" i="1" dirty="0" err="1" smtClean="0"/>
              <a:t>Symeon</a:t>
            </a:r>
            <a:r>
              <a:rPr lang="en-US" i="1" dirty="0" smtClean="0"/>
              <a:t> of Durham</a:t>
            </a:r>
            <a:r>
              <a:rPr lang="en-US" dirty="0" smtClean="0"/>
              <a:t> ca. 1105. </a:t>
            </a:r>
            <a:endParaRPr lang="en-US" dirty="0"/>
          </a:p>
        </p:txBody>
      </p:sp>
      <p:sp>
        <p:nvSpPr>
          <p:cNvPr id="7" name="TextBox 6"/>
          <p:cNvSpPr txBox="1"/>
          <p:nvPr/>
        </p:nvSpPr>
        <p:spPr>
          <a:xfrm>
            <a:off x="717177" y="6290235"/>
            <a:ext cx="3257176" cy="369332"/>
          </a:xfrm>
          <a:prstGeom prst="rect">
            <a:avLst/>
          </a:prstGeom>
          <a:noFill/>
        </p:spPr>
        <p:txBody>
          <a:bodyPr wrap="square" rtlCol="0">
            <a:spAutoFit/>
          </a:bodyPr>
          <a:lstStyle/>
          <a:p>
            <a:r>
              <a:rPr lang="en-US" dirty="0" smtClean="0"/>
              <a:t>Image courtesy of </a:t>
            </a:r>
            <a:r>
              <a:rPr lang="en-US" dirty="0" smtClean="0">
                <a:hlinkClick r:id="rId4"/>
              </a:rPr>
              <a:t>A. </a:t>
            </a:r>
            <a:r>
              <a:rPr lang="en-US" dirty="0" err="1" smtClean="0">
                <a:hlinkClick r:id="rId4"/>
              </a:rPr>
              <a:t>Beeby</a:t>
            </a:r>
            <a:endParaRPr lang="en-US" dirty="0"/>
          </a:p>
        </p:txBody>
      </p:sp>
      <p:cxnSp>
        <p:nvCxnSpPr>
          <p:cNvPr id="9" name="Straight Arrow Connector 8"/>
          <p:cNvCxnSpPr/>
          <p:nvPr/>
        </p:nvCxnSpPr>
        <p:spPr>
          <a:xfrm flipH="1" flipV="1">
            <a:off x="2704355" y="4512237"/>
            <a:ext cx="2943410" cy="1189921"/>
          </a:xfrm>
          <a:prstGeom prst="straightConnector1">
            <a:avLst/>
          </a:prstGeom>
          <a:ln w="38100" cmpd="sng">
            <a:solidFill>
              <a:srgbClr val="4F81BD"/>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56094" y="5702158"/>
            <a:ext cx="3630706" cy="707886"/>
          </a:xfrm>
          <a:prstGeom prst="rect">
            <a:avLst/>
          </a:prstGeom>
          <a:noFill/>
        </p:spPr>
        <p:txBody>
          <a:bodyPr wrap="square" rtlCol="0">
            <a:spAutoFit/>
          </a:bodyPr>
          <a:lstStyle/>
          <a:p>
            <a:r>
              <a:rPr lang="en-US" sz="2000" i="1" dirty="0" smtClean="0">
                <a:hlinkClick r:id="rId5"/>
              </a:rPr>
              <a:t>Lapis lazuli</a:t>
            </a:r>
            <a:r>
              <a:rPr lang="en-US" sz="2000" dirty="0" smtClean="0"/>
              <a:t>  pigment came form Afghanistan</a:t>
            </a:r>
            <a:endParaRPr lang="en-US" sz="2000" dirty="0"/>
          </a:p>
        </p:txBody>
      </p:sp>
    </p:spTree>
    <p:extLst>
      <p:ext uri="{BB962C8B-B14F-4D97-AF65-F5344CB8AC3E}">
        <p14:creationId xmlns:p14="http://schemas.microsoft.com/office/powerpoint/2010/main" val="15191093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181959"/>
            <a:ext cx="4533414" cy="39516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dirty="0" smtClean="0">
                <a:solidFill>
                  <a:srgbClr val="660066"/>
                </a:solidFill>
                <a:uFill>
                  <a:solidFill>
                    <a:prstClr val="black"/>
                  </a:solidFill>
                </a:uFill>
                <a:latin typeface="Impact" pitchFamily="34" charset="0"/>
              </a:rPr>
              <a:t>Further Reading</a:t>
            </a:r>
            <a:endParaRPr lang="en-GB" sz="4800" dirty="0">
              <a:solidFill>
                <a:srgbClr val="660066"/>
              </a:solidFill>
              <a:latin typeface="Impact" pitchFamily="34" charset="0"/>
            </a:endParaRPr>
          </a:p>
        </p:txBody>
      </p:sp>
      <p:pic>
        <p:nvPicPr>
          <p:cNvPr id="7" name="Picture 6" descr="DU_W_O_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71" y="5718508"/>
            <a:ext cx="1656184" cy="726534"/>
          </a:xfrm>
          <a:prstGeom prst="rect">
            <a:avLst/>
          </a:prstGeom>
        </p:spPr>
      </p:pic>
      <p:pic>
        <p:nvPicPr>
          <p:cNvPr id="5" name="Picture 4" descr="14428635918_37d7a1dace_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538" y="636328"/>
            <a:ext cx="4480584" cy="5602097"/>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769044" y="6376227"/>
            <a:ext cx="3420603" cy="369332"/>
          </a:xfrm>
          <a:prstGeom prst="rect">
            <a:avLst/>
          </a:prstGeom>
          <a:noFill/>
        </p:spPr>
        <p:txBody>
          <a:bodyPr wrap="none" rtlCol="0">
            <a:spAutoFit/>
          </a:bodyPr>
          <a:lstStyle/>
          <a:p>
            <a:r>
              <a:rPr lang="en-US" dirty="0" smtClean="0"/>
              <a:t>CC by </a:t>
            </a:r>
            <a:r>
              <a:rPr lang="en-US" dirty="0" err="1" smtClean="0"/>
              <a:t>nd</a:t>
            </a:r>
            <a:r>
              <a:rPr lang="en-US" dirty="0" smtClean="0"/>
              <a:t> </a:t>
            </a:r>
            <a:r>
              <a:rPr lang="en-US" dirty="0"/>
              <a:t>George </a:t>
            </a:r>
            <a:r>
              <a:rPr lang="en-US" dirty="0" smtClean="0"/>
              <a:t>Redgrave @</a:t>
            </a:r>
            <a:r>
              <a:rPr lang="en-US" dirty="0" err="1" smtClean="0"/>
              <a:t>flickr</a:t>
            </a:r>
            <a:endParaRPr lang="en-US" dirty="0"/>
          </a:p>
        </p:txBody>
      </p:sp>
    </p:spTree>
    <p:extLst>
      <p:ext uri="{BB962C8B-B14F-4D97-AF65-F5344CB8AC3E}">
        <p14:creationId xmlns:p14="http://schemas.microsoft.com/office/powerpoint/2010/main" val="3403905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23"/>
            <a:ext cx="8229600" cy="1143000"/>
          </a:xfrm>
        </p:spPr>
        <p:txBody>
          <a:bodyPr>
            <a:noAutofit/>
          </a:bodyPr>
          <a:lstStyle/>
          <a:p>
            <a:r>
              <a:rPr lang="en-US" sz="4800" dirty="0" smtClean="0">
                <a:solidFill>
                  <a:srgbClr val="660066"/>
                </a:solidFill>
                <a:latin typeface="Impact"/>
                <a:cs typeface="Impact"/>
              </a:rPr>
              <a:t>Inter University Consortium for Political and Social Research</a:t>
            </a:r>
            <a:endParaRPr lang="en-US" sz="4800" dirty="0">
              <a:solidFill>
                <a:srgbClr val="660066"/>
              </a:solidFill>
              <a:latin typeface="Impact"/>
              <a:cs typeface="Impact"/>
            </a:endParaRPr>
          </a:p>
        </p:txBody>
      </p:sp>
      <p:pic>
        <p:nvPicPr>
          <p:cNvPr id="4" name="Content Placeholder 3" descr="Screen Shot 2014-06-18 at 12.27.27.png"/>
          <p:cNvPicPr>
            <a:picLocks noGrp="1" noChangeAspect="1"/>
          </p:cNvPicPr>
          <p:nvPr>
            <p:ph idx="1"/>
          </p:nvPr>
        </p:nvPicPr>
        <p:blipFill>
          <a:blip r:embed="rId3">
            <a:extLst>
              <a:ext uri="{28A0092B-C50C-407E-A947-70E740481C1C}">
                <a14:useLocalDpi xmlns:a14="http://schemas.microsoft.com/office/drawing/2010/main" val="0"/>
              </a:ext>
            </a:extLst>
          </a:blip>
          <a:srcRect l="2378" r="2378"/>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31989" y="6445923"/>
            <a:ext cx="7200071" cy="369332"/>
          </a:xfrm>
          <a:prstGeom prst="rect">
            <a:avLst/>
          </a:prstGeom>
        </p:spPr>
        <p:txBody>
          <a:bodyPr wrap="square">
            <a:spAutoFit/>
          </a:bodyPr>
          <a:lstStyle/>
          <a:p>
            <a:r>
              <a:rPr lang="en-US" dirty="0">
                <a:solidFill>
                  <a:srgbClr val="660066"/>
                </a:solidFill>
                <a:hlinkClick r:id="rId4"/>
              </a:rPr>
              <a:t>http://www.icpsr.umich.edu/icpsrweb/content/deposit/guide/</a:t>
            </a:r>
            <a:r>
              <a:rPr lang="en-US" dirty="0" smtClean="0">
                <a:solidFill>
                  <a:srgbClr val="660066"/>
                </a:solidFill>
                <a:hlinkClick r:id="rId4"/>
              </a:rPr>
              <a:t>index.html</a:t>
            </a:r>
            <a:r>
              <a:rPr lang="en-US" dirty="0" smtClean="0">
                <a:solidFill>
                  <a:srgbClr val="660066"/>
                </a:solidFill>
              </a:rPr>
              <a:t> </a:t>
            </a:r>
            <a:endParaRPr lang="en-US" dirty="0">
              <a:solidFill>
                <a:srgbClr val="660066"/>
              </a:solidFill>
            </a:endParaRPr>
          </a:p>
        </p:txBody>
      </p:sp>
    </p:spTree>
    <p:extLst>
      <p:ext uri="{BB962C8B-B14F-4D97-AF65-F5344CB8AC3E}">
        <p14:creationId xmlns:p14="http://schemas.microsoft.com/office/powerpoint/2010/main" val="18964954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660066"/>
                </a:solidFill>
                <a:latin typeface="Impact"/>
                <a:cs typeface="Impact"/>
              </a:rPr>
              <a:t>Managing And Sharing Research Data – A Guide to Good Practice</a:t>
            </a:r>
            <a:endParaRPr lang="en-US" dirty="0">
              <a:solidFill>
                <a:srgbClr val="660066"/>
              </a:solidFill>
              <a:latin typeface="Impact"/>
              <a:cs typeface="Impact"/>
            </a:endParaRPr>
          </a:p>
        </p:txBody>
      </p:sp>
      <p:pic>
        <p:nvPicPr>
          <p:cNvPr id="4" name="Content Placeholder 3" descr="Screen Shot 2014-06-18 at 11.01.04.png"/>
          <p:cNvPicPr>
            <a:picLocks noGrp="1" noChangeAspect="1"/>
          </p:cNvPicPr>
          <p:nvPr>
            <p:ph idx="1"/>
          </p:nvPr>
        </p:nvPicPr>
        <p:blipFill>
          <a:blip r:embed="rId3">
            <a:extLst>
              <a:ext uri="{28A0092B-C50C-407E-A947-70E740481C1C}">
                <a14:useLocalDpi xmlns:a14="http://schemas.microsoft.com/office/drawing/2010/main" val="0"/>
              </a:ext>
            </a:extLst>
          </a:blip>
          <a:srcRect t="6531" b="6531"/>
          <a:stretch>
            <a:fillRect/>
          </a:stretch>
        </p:blipFill>
        <p:spPr/>
      </p:pic>
      <p:sp>
        <p:nvSpPr>
          <p:cNvPr id="3" name="TextBox 2"/>
          <p:cNvSpPr txBox="1"/>
          <p:nvPr/>
        </p:nvSpPr>
        <p:spPr>
          <a:xfrm>
            <a:off x="2613224" y="6418527"/>
            <a:ext cx="5673348" cy="369332"/>
          </a:xfrm>
          <a:prstGeom prst="rect">
            <a:avLst/>
          </a:prstGeom>
          <a:noFill/>
        </p:spPr>
        <p:txBody>
          <a:bodyPr wrap="none" rtlCol="0">
            <a:spAutoFit/>
          </a:bodyPr>
          <a:lstStyle/>
          <a:p>
            <a:r>
              <a:rPr lang="en-US" dirty="0">
                <a:solidFill>
                  <a:srgbClr val="660066"/>
                </a:solidFill>
                <a:hlinkClick r:id="rId4"/>
              </a:rPr>
              <a:t>https://www.ukdataservice.ac.uk/manage-data/</a:t>
            </a:r>
            <a:r>
              <a:rPr lang="en-US" dirty="0" smtClean="0">
                <a:solidFill>
                  <a:srgbClr val="660066"/>
                </a:solidFill>
                <a:hlinkClick r:id="rId4"/>
              </a:rPr>
              <a:t>handbook</a:t>
            </a:r>
            <a:r>
              <a:rPr lang="en-US" dirty="0" smtClean="0">
                <a:solidFill>
                  <a:srgbClr val="660066"/>
                </a:solidFill>
              </a:rPr>
              <a:t> </a:t>
            </a:r>
            <a:endParaRPr lang="en-US" dirty="0">
              <a:solidFill>
                <a:srgbClr val="660066"/>
              </a:solidFill>
            </a:endParaRPr>
          </a:p>
        </p:txBody>
      </p:sp>
    </p:spTree>
    <p:extLst>
      <p:ext uri="{BB962C8B-B14F-4D97-AF65-F5344CB8AC3E}">
        <p14:creationId xmlns:p14="http://schemas.microsoft.com/office/powerpoint/2010/main" val="35424696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661" y="6429243"/>
            <a:ext cx="8084139" cy="369332"/>
          </a:xfrm>
          <a:prstGeom prst="rect">
            <a:avLst/>
          </a:prstGeom>
          <a:noFill/>
        </p:spPr>
        <p:txBody>
          <a:bodyPr wrap="none" rtlCol="0">
            <a:spAutoFit/>
          </a:bodyPr>
          <a:lstStyle/>
          <a:p>
            <a:r>
              <a:rPr lang="en-US" dirty="0">
                <a:solidFill>
                  <a:srgbClr val="660066"/>
                </a:solidFill>
              </a:rPr>
              <a:t>https://</a:t>
            </a:r>
            <a:r>
              <a:rPr lang="en-US" dirty="0" err="1">
                <a:solidFill>
                  <a:srgbClr val="660066"/>
                </a:solidFill>
              </a:rPr>
              <a:t>www.dataone.org</a:t>
            </a:r>
            <a:r>
              <a:rPr lang="en-US" dirty="0">
                <a:solidFill>
                  <a:srgbClr val="660066"/>
                </a:solidFill>
              </a:rPr>
              <a:t>/news/data-management-guide-citizen-scientists-released</a:t>
            </a:r>
          </a:p>
        </p:txBody>
      </p:sp>
      <p:pic>
        <p:nvPicPr>
          <p:cNvPr id="8" name="Content Placeholder 7" descr="Screen Shot 2017-02-13 at 15.50.59.png"/>
          <p:cNvPicPr>
            <a:picLocks noGrp="1" noChangeAspect="1"/>
          </p:cNvPicPr>
          <p:nvPr>
            <p:ph idx="1"/>
          </p:nvPr>
        </p:nvPicPr>
        <p:blipFill rotWithShape="1">
          <a:blip r:embed="rId3">
            <a:extLst>
              <a:ext uri="{28A0092B-C50C-407E-A947-70E740481C1C}">
                <a14:useLocalDpi xmlns:a14="http://schemas.microsoft.com/office/drawing/2010/main" val="0"/>
              </a:ext>
            </a:extLst>
          </a:blip>
          <a:srcRect t="-4935" b="-86"/>
          <a:stretch/>
        </p:blipFill>
        <p:spPr>
          <a:xfrm>
            <a:off x="457200" y="274637"/>
            <a:ext cx="8229600" cy="6154605"/>
          </a:xfrm>
        </p:spPr>
      </p:pic>
    </p:spTree>
    <p:extLst>
      <p:ext uri="{BB962C8B-B14F-4D97-AF65-F5344CB8AC3E}">
        <p14:creationId xmlns:p14="http://schemas.microsoft.com/office/powerpoint/2010/main" val="39456513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solidFill>
                  <a:srgbClr val="660066"/>
                </a:solidFill>
                <a:latin typeface="Impact"/>
                <a:cs typeface="Impact"/>
              </a:rPr>
              <a:t>Spreadsheet Help</a:t>
            </a:r>
            <a:endParaRPr lang="en-US" sz="5400" dirty="0">
              <a:solidFill>
                <a:srgbClr val="660066"/>
              </a:solidFill>
              <a:latin typeface="Impact"/>
              <a:cs typeface="Impact"/>
            </a:endParaRPr>
          </a:p>
        </p:txBody>
      </p:sp>
      <p:sp>
        <p:nvSpPr>
          <p:cNvPr id="3" name="TextBox 2"/>
          <p:cNvSpPr txBox="1"/>
          <p:nvPr/>
        </p:nvSpPr>
        <p:spPr>
          <a:xfrm>
            <a:off x="2613224" y="6418527"/>
            <a:ext cx="4134465" cy="369332"/>
          </a:xfrm>
          <a:prstGeom prst="rect">
            <a:avLst/>
          </a:prstGeom>
          <a:noFill/>
        </p:spPr>
        <p:txBody>
          <a:bodyPr wrap="none" rtlCol="0">
            <a:spAutoFit/>
          </a:bodyPr>
          <a:lstStyle/>
          <a:p>
            <a:r>
              <a:rPr lang="en-US" dirty="0">
                <a:solidFill>
                  <a:srgbClr val="660066"/>
                </a:solidFill>
                <a:hlinkClick r:id="rId3"/>
              </a:rPr>
              <a:t>http://cdluc3.github.io/spreadsheet-help</a:t>
            </a:r>
            <a:r>
              <a:rPr lang="en-US" dirty="0" smtClean="0">
                <a:solidFill>
                  <a:srgbClr val="660066"/>
                </a:solidFill>
                <a:hlinkClick r:id="rId3"/>
              </a:rPr>
              <a:t>/</a:t>
            </a:r>
            <a:r>
              <a:rPr lang="en-US" dirty="0" smtClean="0">
                <a:solidFill>
                  <a:srgbClr val="660066"/>
                </a:solidFill>
              </a:rPr>
              <a:t>  </a:t>
            </a:r>
            <a:endParaRPr lang="en-US" dirty="0">
              <a:solidFill>
                <a:srgbClr val="660066"/>
              </a:solidFill>
            </a:endParaRPr>
          </a:p>
        </p:txBody>
      </p:sp>
      <p:pic>
        <p:nvPicPr>
          <p:cNvPr id="14" name="Content Placeholder 13" descr="Screen Shot 2015-02-17 at 15.30.22.png"/>
          <p:cNvPicPr>
            <a:picLocks noGrp="1" noChangeAspect="1"/>
          </p:cNvPicPr>
          <p:nvPr>
            <p:ph idx="1"/>
          </p:nvPr>
        </p:nvPicPr>
        <p:blipFill>
          <a:blip r:embed="rId4">
            <a:extLst>
              <a:ext uri="{28A0092B-C50C-407E-A947-70E740481C1C}">
                <a14:useLocalDpi xmlns:a14="http://schemas.microsoft.com/office/drawing/2010/main" val="0"/>
              </a:ext>
            </a:extLst>
          </a:blip>
          <a:srcRect l="-17959" r="-17959"/>
          <a:stretch>
            <a:fillRect/>
          </a:stretch>
        </p:blipFill>
        <p:spPr/>
      </p:pic>
    </p:spTree>
    <p:extLst>
      <p:ext uri="{BB962C8B-B14F-4D97-AF65-F5344CB8AC3E}">
        <p14:creationId xmlns:p14="http://schemas.microsoft.com/office/powerpoint/2010/main" val="42130852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03"/>
            <a:ext cx="8229600" cy="1143000"/>
          </a:xfrm>
        </p:spPr>
        <p:txBody>
          <a:bodyPr>
            <a:noAutofit/>
          </a:bodyPr>
          <a:lstStyle/>
          <a:p>
            <a:r>
              <a:rPr lang="en-US" dirty="0" err="1" smtClean="0">
                <a:solidFill>
                  <a:srgbClr val="660066"/>
                </a:solidFill>
                <a:latin typeface="Impact"/>
                <a:cs typeface="Impact"/>
              </a:rPr>
              <a:t>Anonymisation</a:t>
            </a:r>
            <a:r>
              <a:rPr lang="en-US" dirty="0" smtClean="0">
                <a:solidFill>
                  <a:srgbClr val="660066"/>
                </a:solidFill>
                <a:latin typeface="Impact"/>
                <a:cs typeface="Impact"/>
              </a:rPr>
              <a:t> Decision-Making Framework book, 2016, CC by </a:t>
            </a:r>
            <a:r>
              <a:rPr lang="en-US" dirty="0" err="1" smtClean="0">
                <a:solidFill>
                  <a:srgbClr val="660066"/>
                </a:solidFill>
                <a:latin typeface="Impact"/>
                <a:cs typeface="Impact"/>
              </a:rPr>
              <a:t>nd</a:t>
            </a:r>
            <a:r>
              <a:rPr lang="en-US" dirty="0" smtClean="0">
                <a:solidFill>
                  <a:srgbClr val="660066"/>
                </a:solidFill>
                <a:latin typeface="Impact"/>
                <a:cs typeface="Impact"/>
              </a:rPr>
              <a:t/>
            </a:r>
            <a:br>
              <a:rPr lang="en-US" dirty="0" smtClean="0">
                <a:solidFill>
                  <a:srgbClr val="660066"/>
                </a:solidFill>
                <a:latin typeface="Impact"/>
                <a:cs typeface="Impact"/>
              </a:rPr>
            </a:br>
            <a:endParaRPr lang="en-US" dirty="0">
              <a:solidFill>
                <a:srgbClr val="660066"/>
              </a:solidFill>
              <a:latin typeface="Impact"/>
              <a:cs typeface="Impact"/>
            </a:endParaRPr>
          </a:p>
        </p:txBody>
      </p:sp>
      <p:sp>
        <p:nvSpPr>
          <p:cNvPr id="3" name="TextBox 2"/>
          <p:cNvSpPr txBox="1"/>
          <p:nvPr/>
        </p:nvSpPr>
        <p:spPr>
          <a:xfrm>
            <a:off x="1004589" y="6418527"/>
            <a:ext cx="6753246" cy="369332"/>
          </a:xfrm>
          <a:prstGeom prst="rect">
            <a:avLst/>
          </a:prstGeom>
          <a:noFill/>
        </p:spPr>
        <p:txBody>
          <a:bodyPr wrap="none" rtlCol="0">
            <a:spAutoFit/>
          </a:bodyPr>
          <a:lstStyle/>
          <a:p>
            <a:r>
              <a:rPr lang="en-US" dirty="0">
                <a:solidFill>
                  <a:srgbClr val="660066"/>
                </a:solidFill>
                <a:hlinkClick r:id="rId3"/>
              </a:rPr>
              <a:t>http://ukanon.net/ukan-resources/ukan-decision-making-framework</a:t>
            </a:r>
            <a:r>
              <a:rPr lang="en-US" dirty="0" smtClean="0">
                <a:solidFill>
                  <a:srgbClr val="660066"/>
                </a:solidFill>
                <a:hlinkClick r:id="rId3"/>
              </a:rPr>
              <a:t>/</a:t>
            </a:r>
            <a:r>
              <a:rPr lang="en-US" dirty="0" smtClean="0">
                <a:solidFill>
                  <a:srgbClr val="660066"/>
                </a:solidFill>
              </a:rPr>
              <a:t> </a:t>
            </a:r>
            <a:endParaRPr lang="en-US" dirty="0">
              <a:solidFill>
                <a:srgbClr val="660066"/>
              </a:solidFill>
            </a:endParaRPr>
          </a:p>
        </p:txBody>
      </p:sp>
      <p:pic>
        <p:nvPicPr>
          <p:cNvPr id="5" name="Content Placeholder 4" descr="Screen Shot 2017-01-30 at 16.28.53.png"/>
          <p:cNvPicPr>
            <a:picLocks noGrp="1" noChangeAspect="1"/>
          </p:cNvPicPr>
          <p:nvPr>
            <p:ph idx="1"/>
          </p:nvPr>
        </p:nvPicPr>
        <p:blipFill rotWithShape="1">
          <a:blip r:embed="rId4">
            <a:extLst>
              <a:ext uri="{28A0092B-C50C-407E-A947-70E740481C1C}">
                <a14:useLocalDpi xmlns:a14="http://schemas.microsoft.com/office/drawing/2010/main" val="0"/>
              </a:ext>
            </a:extLst>
          </a:blip>
          <a:srcRect t="-578" b="27054"/>
          <a:stretch/>
        </p:blipFill>
        <p:spPr>
          <a:xfrm>
            <a:off x="1592699" y="1387079"/>
            <a:ext cx="5600661" cy="4934688"/>
          </a:xfrm>
        </p:spPr>
      </p:pic>
    </p:spTree>
    <p:extLst>
      <p:ext uri="{BB962C8B-B14F-4D97-AF65-F5344CB8AC3E}">
        <p14:creationId xmlns:p14="http://schemas.microsoft.com/office/powerpoint/2010/main" val="234039799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3-01 at 20.1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9144000" cy="571965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61116" y="6299025"/>
            <a:ext cx="4410883" cy="369332"/>
          </a:xfrm>
          <a:prstGeom prst="rect">
            <a:avLst/>
          </a:prstGeom>
        </p:spPr>
        <p:txBody>
          <a:bodyPr wrap="none">
            <a:spAutoFit/>
          </a:bodyPr>
          <a:lstStyle/>
          <a:p>
            <a:r>
              <a:rPr lang="en-US" dirty="0">
                <a:hlinkClick r:id="rId4"/>
              </a:rPr>
              <a:t>http://www.nature.com/collections/</a:t>
            </a:r>
            <a:r>
              <a:rPr lang="en-US" dirty="0" smtClean="0">
                <a:hlinkClick r:id="rId4"/>
              </a:rPr>
              <a:t>qghhqm</a:t>
            </a:r>
            <a:r>
              <a:rPr lang="en-US" smtClean="0"/>
              <a:t> </a:t>
            </a:r>
            <a:endParaRPr lang="en-US" dirty="0"/>
          </a:p>
        </p:txBody>
      </p:sp>
    </p:spTree>
    <p:extLst>
      <p:ext uri="{BB962C8B-B14F-4D97-AF65-F5344CB8AC3E}">
        <p14:creationId xmlns:p14="http://schemas.microsoft.com/office/powerpoint/2010/main" val="3288467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6-21 at 23.35.12.png"/>
          <p:cNvPicPr>
            <a:picLocks noGrp="1" noChangeAspect="1"/>
          </p:cNvPicPr>
          <p:nvPr>
            <p:ph idx="1"/>
          </p:nvPr>
        </p:nvPicPr>
        <p:blipFill>
          <a:blip r:embed="rId3">
            <a:extLst>
              <a:ext uri="{28A0092B-C50C-407E-A947-70E740481C1C}">
                <a14:useLocalDpi xmlns:a14="http://schemas.microsoft.com/office/drawing/2010/main" val="0"/>
              </a:ext>
            </a:extLst>
          </a:blip>
          <a:srcRect t="4896" b="4896"/>
          <a:stretch>
            <a:fillRect/>
          </a:stretch>
        </p:blipFill>
        <p:spPr>
          <a:xfrm>
            <a:off x="256182" y="74427"/>
            <a:ext cx="8785735" cy="4831816"/>
          </a:xfrm>
        </p:spPr>
      </p:pic>
      <p:sp>
        <p:nvSpPr>
          <p:cNvPr id="7" name="Rectangle 6"/>
          <p:cNvSpPr/>
          <p:nvPr/>
        </p:nvSpPr>
        <p:spPr>
          <a:xfrm>
            <a:off x="256181" y="5169567"/>
            <a:ext cx="8785735" cy="1569660"/>
          </a:xfrm>
          <a:prstGeom prst="rect">
            <a:avLst/>
          </a:prstGeom>
        </p:spPr>
        <p:txBody>
          <a:bodyPr wrap="square">
            <a:spAutoFit/>
          </a:bodyPr>
          <a:lstStyle/>
          <a:p>
            <a:pPr marL="285750" indent="-285750">
              <a:buFont typeface="Arial"/>
              <a:buChar char="•"/>
            </a:pPr>
            <a:r>
              <a:rPr lang="en-US" sz="1600" dirty="0">
                <a:solidFill>
                  <a:srgbClr val="FF6600"/>
                </a:solidFill>
                <a:latin typeface="Calibri"/>
                <a:cs typeface="Calibri"/>
              </a:rPr>
              <a:t>Scientists need to be more open </a:t>
            </a:r>
            <a:r>
              <a:rPr lang="en-US" sz="1600" dirty="0">
                <a:latin typeface="Calibri"/>
                <a:cs typeface="Calibri"/>
              </a:rPr>
              <a:t>among themselves and with the public and media</a:t>
            </a:r>
          </a:p>
          <a:p>
            <a:pPr marL="285750" indent="-285750">
              <a:buFont typeface="Arial"/>
              <a:buChar char="•"/>
            </a:pPr>
            <a:r>
              <a:rPr lang="en-US" sz="1600" dirty="0">
                <a:solidFill>
                  <a:srgbClr val="FF6600"/>
                </a:solidFill>
                <a:latin typeface="Calibri"/>
                <a:cs typeface="Calibri"/>
              </a:rPr>
              <a:t>Greater recognition needs to be given to the value of data</a:t>
            </a:r>
            <a:r>
              <a:rPr lang="en-US" sz="1600" dirty="0">
                <a:latin typeface="Calibri"/>
                <a:cs typeface="Calibri"/>
              </a:rPr>
              <a:t> gathering, analysis and communication</a:t>
            </a:r>
          </a:p>
          <a:p>
            <a:pPr marL="285750" indent="-285750">
              <a:buFont typeface="Arial"/>
              <a:buChar char="•"/>
            </a:pPr>
            <a:r>
              <a:rPr lang="en-US" sz="1600" dirty="0">
                <a:solidFill>
                  <a:srgbClr val="FF6600"/>
                </a:solidFill>
                <a:latin typeface="Calibri"/>
                <a:cs typeface="Calibri"/>
              </a:rPr>
              <a:t>Common standards for sharing information </a:t>
            </a:r>
            <a:r>
              <a:rPr lang="en-US" sz="1600" dirty="0">
                <a:latin typeface="Calibri"/>
                <a:cs typeface="Calibri"/>
              </a:rPr>
              <a:t>are required to make it widely usable</a:t>
            </a:r>
          </a:p>
          <a:p>
            <a:pPr marL="285750" indent="-285750">
              <a:buFont typeface="Arial"/>
              <a:buChar char="•"/>
            </a:pPr>
            <a:r>
              <a:rPr lang="en-US" sz="1600" dirty="0">
                <a:solidFill>
                  <a:srgbClr val="FF6600"/>
                </a:solidFill>
                <a:latin typeface="Calibri"/>
                <a:cs typeface="Calibri"/>
              </a:rPr>
              <a:t>Publishing data in a reusable form</a:t>
            </a:r>
            <a:r>
              <a:rPr lang="en-US" sz="1600" dirty="0">
                <a:solidFill>
                  <a:srgbClr val="660066"/>
                </a:solidFill>
                <a:latin typeface="Calibri"/>
                <a:cs typeface="Calibri"/>
              </a:rPr>
              <a:t> </a:t>
            </a:r>
            <a:r>
              <a:rPr lang="en-US" sz="1600" dirty="0">
                <a:latin typeface="Calibri"/>
                <a:cs typeface="Calibri"/>
              </a:rPr>
              <a:t>to support findings must be mandatory</a:t>
            </a:r>
          </a:p>
          <a:p>
            <a:pPr marL="285750" indent="-285750">
              <a:buFont typeface="Arial"/>
              <a:buChar char="•"/>
            </a:pPr>
            <a:r>
              <a:rPr lang="en-US" sz="1600" dirty="0">
                <a:latin typeface="Calibri"/>
                <a:cs typeface="Calibri"/>
              </a:rPr>
              <a:t>More </a:t>
            </a:r>
            <a:r>
              <a:rPr lang="en-US" sz="1600" dirty="0">
                <a:solidFill>
                  <a:srgbClr val="FF6600"/>
                </a:solidFill>
                <a:latin typeface="Calibri"/>
                <a:cs typeface="Calibri"/>
              </a:rPr>
              <a:t>experts </a:t>
            </a:r>
            <a:r>
              <a:rPr lang="en-US" sz="1600" dirty="0">
                <a:latin typeface="Calibri"/>
                <a:cs typeface="Calibri"/>
              </a:rPr>
              <a:t>in managing and supporting the use of digital data are required</a:t>
            </a:r>
          </a:p>
          <a:p>
            <a:pPr marL="285750" indent="-285750">
              <a:buFont typeface="Arial"/>
              <a:buChar char="•"/>
            </a:pPr>
            <a:r>
              <a:rPr lang="en-US" sz="1600" dirty="0">
                <a:solidFill>
                  <a:srgbClr val="FF6600"/>
                </a:solidFill>
                <a:latin typeface="Calibri"/>
                <a:cs typeface="Calibri"/>
              </a:rPr>
              <a:t>New software tools </a:t>
            </a:r>
            <a:r>
              <a:rPr lang="en-US" sz="1600" dirty="0">
                <a:latin typeface="Calibri"/>
                <a:cs typeface="Calibri"/>
              </a:rPr>
              <a:t>need to be developed to </a:t>
            </a:r>
            <a:r>
              <a:rPr lang="en-US" sz="1600" dirty="0" err="1">
                <a:latin typeface="Calibri"/>
                <a:cs typeface="Calibri"/>
              </a:rPr>
              <a:t>analyse</a:t>
            </a:r>
            <a:r>
              <a:rPr lang="en-US" sz="1600" dirty="0">
                <a:latin typeface="Calibri"/>
                <a:cs typeface="Calibri"/>
              </a:rPr>
              <a:t> the growing amount of data being gathered</a:t>
            </a:r>
          </a:p>
        </p:txBody>
      </p:sp>
    </p:spTree>
    <p:extLst>
      <p:ext uri="{BB962C8B-B14F-4D97-AF65-F5344CB8AC3E}">
        <p14:creationId xmlns:p14="http://schemas.microsoft.com/office/powerpoint/2010/main" val="35257459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842"/>
            <a:ext cx="8229600" cy="1143000"/>
          </a:xfrm>
        </p:spPr>
        <p:txBody>
          <a:bodyPr>
            <a:normAutofit/>
          </a:bodyPr>
          <a:lstStyle/>
          <a:p>
            <a:r>
              <a:rPr lang="en-US" sz="4800" dirty="0" smtClean="0">
                <a:solidFill>
                  <a:srgbClr val="660066"/>
                </a:solidFill>
                <a:latin typeface="Impact"/>
                <a:cs typeface="Impact"/>
              </a:rPr>
              <a:t>Open Science</a:t>
            </a:r>
            <a:endParaRPr lang="en-US" sz="4800" dirty="0">
              <a:solidFill>
                <a:srgbClr val="660066"/>
              </a:solidFill>
              <a:latin typeface="Impact"/>
              <a:cs typeface="Impact"/>
            </a:endParaRPr>
          </a:p>
        </p:txBody>
      </p:sp>
      <p:pic>
        <p:nvPicPr>
          <p:cNvPr id="4" name="Content Placeholder 3" descr="Screen Shot 2014-06-20 at 17.22.47.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584" b="5584"/>
          <a:stretch/>
        </p:blipFill>
        <p:spPr>
          <a:xfrm>
            <a:off x="457200" y="1879020"/>
            <a:ext cx="8229600" cy="4525963"/>
          </a:xfrm>
          <a:prstGeom prst="rect">
            <a:avLst/>
          </a:prstGeom>
          <a:ln>
            <a:noFill/>
          </a:ln>
          <a:effectLst>
            <a:softEdge rad="112500"/>
          </a:effectLst>
        </p:spPr>
      </p:pic>
      <p:sp>
        <p:nvSpPr>
          <p:cNvPr id="5" name="Rectangle 4"/>
          <p:cNvSpPr/>
          <p:nvPr/>
        </p:nvSpPr>
        <p:spPr>
          <a:xfrm>
            <a:off x="623879" y="6404372"/>
            <a:ext cx="8062921" cy="369332"/>
          </a:xfrm>
          <a:prstGeom prst="rect">
            <a:avLst/>
          </a:prstGeom>
        </p:spPr>
        <p:txBody>
          <a:bodyPr wrap="square">
            <a:spAutoFit/>
          </a:bodyPr>
          <a:lstStyle/>
          <a:p>
            <a:r>
              <a:rPr lang="en-US" dirty="0">
                <a:solidFill>
                  <a:srgbClr val="660066"/>
                </a:solidFill>
                <a:hlinkClick r:id="rId4"/>
              </a:rPr>
              <a:t>http://cameronneylon.net/blog/fork-merge-and-crowd-sourcing-data-curation</a:t>
            </a:r>
            <a:r>
              <a:rPr lang="en-US" dirty="0" smtClean="0">
                <a:solidFill>
                  <a:srgbClr val="660066"/>
                </a:solidFill>
                <a:hlinkClick r:id="rId4"/>
              </a:rPr>
              <a:t>/</a:t>
            </a:r>
            <a:r>
              <a:rPr lang="en-US" dirty="0" smtClean="0">
                <a:solidFill>
                  <a:srgbClr val="660066"/>
                </a:solidFill>
              </a:rPr>
              <a:t> </a:t>
            </a:r>
            <a:endParaRPr lang="en-US" dirty="0">
              <a:solidFill>
                <a:srgbClr val="660066"/>
              </a:solidFill>
            </a:endParaRPr>
          </a:p>
        </p:txBody>
      </p:sp>
      <p:sp>
        <p:nvSpPr>
          <p:cNvPr id="6" name="Rectangle 5"/>
          <p:cNvSpPr/>
          <p:nvPr/>
        </p:nvSpPr>
        <p:spPr>
          <a:xfrm>
            <a:off x="433673" y="861966"/>
            <a:ext cx="8377031" cy="1200328"/>
          </a:xfrm>
          <a:prstGeom prst="rect">
            <a:avLst/>
          </a:prstGeom>
        </p:spPr>
        <p:txBody>
          <a:bodyPr wrap="square">
            <a:spAutoFit/>
          </a:bodyPr>
          <a:lstStyle/>
          <a:p>
            <a:r>
              <a:rPr lang="en-US" sz="2400" i="1" dirty="0" smtClean="0">
                <a:latin typeface="Calibri"/>
                <a:cs typeface="Calibri"/>
              </a:rPr>
              <a:t>“With </a:t>
            </a:r>
            <a:r>
              <a:rPr lang="en-US" sz="2400" i="1" dirty="0">
                <a:latin typeface="Calibri"/>
                <a:cs typeface="Calibri"/>
              </a:rPr>
              <a:t>the right formats, licensing and distribution mechanisms, people can easily collaborate over data, enhance the analysis and re-purpose for their own needs</a:t>
            </a:r>
            <a:r>
              <a:rPr lang="en-US" sz="2400" i="1" dirty="0" smtClean="0">
                <a:latin typeface="Calibri"/>
                <a:cs typeface="Calibri"/>
              </a:rPr>
              <a:t>.” </a:t>
            </a:r>
            <a:r>
              <a:rPr lang="en-US" sz="2400" dirty="0">
                <a:latin typeface="Calibri"/>
                <a:cs typeface="Calibri"/>
              </a:rPr>
              <a:t>Cameron </a:t>
            </a:r>
            <a:r>
              <a:rPr lang="en-US" sz="2400" dirty="0" err="1">
                <a:latin typeface="Calibri"/>
                <a:cs typeface="Calibri"/>
              </a:rPr>
              <a:t>Neylon</a:t>
            </a:r>
            <a:endParaRPr lang="en-US" sz="2400" dirty="0">
              <a:latin typeface="Calibri"/>
              <a:cs typeface="Calibri"/>
            </a:endParaRPr>
          </a:p>
        </p:txBody>
      </p:sp>
    </p:spTree>
    <p:extLst>
      <p:ext uri="{BB962C8B-B14F-4D97-AF65-F5344CB8AC3E}">
        <p14:creationId xmlns:p14="http://schemas.microsoft.com/office/powerpoint/2010/main" val="13880371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63"/>
            <a:ext cx="8229600" cy="1143000"/>
          </a:xfrm>
        </p:spPr>
        <p:txBody>
          <a:bodyPr>
            <a:normAutofit/>
          </a:bodyPr>
          <a:lstStyle/>
          <a:p>
            <a:r>
              <a:rPr lang="en-US" sz="6000" dirty="0" smtClean="0">
                <a:solidFill>
                  <a:srgbClr val="660066"/>
                </a:solidFill>
                <a:latin typeface="Impact"/>
                <a:cs typeface="Impact"/>
              </a:rPr>
              <a:t>Data Stories</a:t>
            </a:r>
            <a:endParaRPr lang="en-US" sz="6000" dirty="0">
              <a:solidFill>
                <a:srgbClr val="660066"/>
              </a:solidFill>
              <a:latin typeface="Impact"/>
              <a:cs typeface="Impact"/>
            </a:endParaRPr>
          </a:p>
        </p:txBody>
      </p:sp>
      <p:pic>
        <p:nvPicPr>
          <p:cNvPr id="4" name="Content Placeholder 3" descr="Screen Shot 2016-10-17 at 13.35.29.png"/>
          <p:cNvPicPr>
            <a:picLocks noGrp="1" noChangeAspect="1"/>
          </p:cNvPicPr>
          <p:nvPr>
            <p:ph idx="1"/>
          </p:nvPr>
        </p:nvPicPr>
        <p:blipFill>
          <a:blip r:embed="rId3">
            <a:extLst>
              <a:ext uri="{28A0092B-C50C-407E-A947-70E740481C1C}">
                <a14:useLocalDpi xmlns:a14="http://schemas.microsoft.com/office/drawing/2010/main" val="0"/>
              </a:ext>
            </a:extLst>
          </a:blip>
          <a:srcRect l="-48645" r="-48645"/>
          <a:stretch>
            <a:fillRect/>
          </a:stretch>
        </p:blipFill>
        <p:spPr>
          <a:xfrm rot="1227904">
            <a:off x="1399434" y="1663753"/>
            <a:ext cx="9455800" cy="5200326"/>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336247" y="1601562"/>
            <a:ext cx="3349300" cy="4525963"/>
          </a:xfrm>
          <a:prstGeom prst="rect">
            <a:avLst/>
          </a:prstGeom>
          <a:solidFill>
            <a:schemeClr val="bg2">
              <a:lumMod val="90000"/>
            </a:schemeClr>
          </a:solidFill>
          <a:ln>
            <a:solidFill>
              <a:srgbClr val="660066"/>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XRCT Data</a:t>
            </a:r>
          </a:p>
          <a:p>
            <a:pPr lvl="1"/>
            <a:r>
              <a:rPr lang="en-US" dirty="0" smtClean="0"/>
              <a:t>Single 3D data volume up to 24h</a:t>
            </a:r>
            <a:endParaRPr lang="en-US" dirty="0"/>
          </a:p>
          <a:p>
            <a:pPr lvl="1"/>
            <a:r>
              <a:rPr lang="en-US" dirty="0" smtClean="0"/>
              <a:t>Several sample scans up 100GB</a:t>
            </a:r>
          </a:p>
          <a:p>
            <a:pPr lvl="1"/>
            <a:r>
              <a:rPr lang="en-US" dirty="0" smtClean="0"/>
              <a:t>Subsequent  </a:t>
            </a:r>
            <a:r>
              <a:rPr lang="en-US" dirty="0"/>
              <a:t>c</a:t>
            </a:r>
            <a:r>
              <a:rPr lang="en-US" dirty="0" smtClean="0"/>
              <a:t>omputational </a:t>
            </a:r>
            <a:r>
              <a:rPr lang="en-US" dirty="0"/>
              <a:t>i</a:t>
            </a:r>
            <a:r>
              <a:rPr lang="en-US" dirty="0" smtClean="0"/>
              <a:t>ntensive data analysis</a:t>
            </a:r>
          </a:p>
          <a:p>
            <a:pPr lvl="1"/>
            <a:r>
              <a:rPr lang="en-US" dirty="0" smtClean="0"/>
              <a:t>One NERC fellowship 0.5PB</a:t>
            </a:r>
          </a:p>
        </p:txBody>
      </p:sp>
    </p:spTree>
    <p:extLst>
      <p:ext uri="{BB962C8B-B14F-4D97-AF65-F5344CB8AC3E}">
        <p14:creationId xmlns:p14="http://schemas.microsoft.com/office/powerpoint/2010/main" val="26507565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86770" y="2033979"/>
            <a:ext cx="8714447" cy="3075672"/>
          </a:xfrm>
        </p:spPr>
        <p:txBody>
          <a:bodyPr>
            <a:noAutofit/>
          </a:bodyPr>
          <a:lstStyle/>
          <a:p>
            <a:pPr marL="0" indent="0">
              <a:buNone/>
            </a:pPr>
            <a:r>
              <a:rPr lang="en-US" sz="3600" dirty="0" smtClean="0">
                <a:solidFill>
                  <a:srgbClr val="000000"/>
                </a:solidFill>
              </a:rPr>
              <a:t>New strategic approach to opening research findings driven by a key principle:</a:t>
            </a:r>
          </a:p>
          <a:p>
            <a:pPr marL="0" indent="0" algn="ctr">
              <a:buNone/>
            </a:pPr>
            <a:r>
              <a:rPr lang="en-US" sz="3600" i="1" dirty="0" smtClean="0">
                <a:solidFill>
                  <a:srgbClr val="000000"/>
                </a:solidFill>
              </a:rPr>
              <a:t>“Publicly-funded research data are a </a:t>
            </a:r>
            <a:r>
              <a:rPr lang="en-US" sz="3600" b="1" i="1" dirty="0" smtClean="0">
                <a:solidFill>
                  <a:schemeClr val="accent6">
                    <a:lumMod val="75000"/>
                  </a:schemeClr>
                </a:solidFill>
              </a:rPr>
              <a:t>public good</a:t>
            </a:r>
            <a:r>
              <a:rPr lang="en-US" sz="3600" i="1" dirty="0" smtClean="0">
                <a:solidFill>
                  <a:srgbClr val="000000"/>
                </a:solidFill>
              </a:rPr>
              <a:t>, produced in the</a:t>
            </a:r>
            <a:r>
              <a:rPr lang="en-US" sz="3600" b="1" i="1" dirty="0" smtClean="0">
                <a:solidFill>
                  <a:srgbClr val="000000"/>
                </a:solidFill>
              </a:rPr>
              <a:t> </a:t>
            </a:r>
            <a:r>
              <a:rPr lang="en-US" sz="3600" b="1" i="1" dirty="0" smtClean="0">
                <a:solidFill>
                  <a:srgbClr val="E46C0A"/>
                </a:solidFill>
              </a:rPr>
              <a:t>public interest</a:t>
            </a:r>
            <a:r>
              <a:rPr lang="en-US" sz="3600" i="1" dirty="0" smtClean="0">
                <a:solidFill>
                  <a:srgbClr val="7A007A"/>
                </a:solidFill>
              </a:rPr>
              <a:t>, </a:t>
            </a:r>
            <a:r>
              <a:rPr lang="is-IS" sz="3600" i="1" dirty="0" smtClean="0">
                <a:solidFill>
                  <a:srgbClr val="000000"/>
                </a:solidFill>
              </a:rPr>
              <a:t>...</a:t>
            </a:r>
            <a:r>
              <a:rPr lang="en-US" sz="3600" i="1" dirty="0" smtClean="0">
                <a:solidFill>
                  <a:srgbClr val="000000"/>
                </a:solidFill>
              </a:rPr>
              <a:t> </a:t>
            </a:r>
            <a:r>
              <a:rPr lang="en-US" sz="3600" b="1" i="1" dirty="0" smtClean="0">
                <a:solidFill>
                  <a:srgbClr val="E46C0A"/>
                </a:solidFill>
              </a:rPr>
              <a:t>openly available </a:t>
            </a:r>
            <a:r>
              <a:rPr lang="en-US" sz="3600" i="1" dirty="0" smtClean="0"/>
              <a:t>with as few restriction as possible in timely and responsible manner”</a:t>
            </a:r>
          </a:p>
        </p:txBody>
      </p:sp>
      <p:sp>
        <p:nvSpPr>
          <p:cNvPr id="3" name="Title 1"/>
          <p:cNvSpPr>
            <a:spLocks noGrp="1"/>
          </p:cNvSpPr>
          <p:nvPr>
            <p:ph type="title"/>
          </p:nvPr>
        </p:nvSpPr>
        <p:spPr>
          <a:xfrm>
            <a:off x="0" y="340578"/>
            <a:ext cx="9144000" cy="1143000"/>
          </a:xfrm>
        </p:spPr>
        <p:txBody>
          <a:bodyPr>
            <a:noAutofit/>
          </a:bodyPr>
          <a:lstStyle/>
          <a:p>
            <a:r>
              <a:rPr lang="en-GB" sz="6000" dirty="0" smtClean="0">
                <a:solidFill>
                  <a:srgbClr val="660066"/>
                </a:solidFill>
                <a:latin typeface="Impact"/>
                <a:cs typeface="Impact"/>
              </a:rPr>
              <a:t>What is Research Data Management?</a:t>
            </a:r>
            <a:endParaRPr lang="en-GB" sz="6000" dirty="0">
              <a:solidFill>
                <a:srgbClr val="660066"/>
              </a:solidFill>
              <a:latin typeface="Impact"/>
              <a:cs typeface="Impact"/>
            </a:endParaRPr>
          </a:p>
        </p:txBody>
      </p:sp>
      <p:sp>
        <p:nvSpPr>
          <p:cNvPr id="2" name="Rectangle 1"/>
          <p:cNvSpPr/>
          <p:nvPr/>
        </p:nvSpPr>
        <p:spPr>
          <a:xfrm>
            <a:off x="411237" y="5775054"/>
            <a:ext cx="8489979" cy="677108"/>
          </a:xfrm>
          <a:prstGeom prst="rect">
            <a:avLst/>
          </a:prstGeom>
        </p:spPr>
        <p:txBody>
          <a:bodyPr wrap="square">
            <a:spAutoFit/>
          </a:bodyPr>
          <a:lstStyle/>
          <a:p>
            <a:pPr algn="ctr"/>
            <a:r>
              <a:rPr lang="en-US" sz="2000" dirty="0" smtClean="0">
                <a:solidFill>
                  <a:srgbClr val="000000"/>
                </a:solidFill>
              </a:rPr>
              <a:t>Principle 1 of 7 RCUK Data Principles </a:t>
            </a:r>
            <a:r>
              <a:rPr lang="en-US" dirty="0" smtClean="0">
                <a:solidFill>
                  <a:schemeClr val="bg1"/>
                </a:solidFill>
                <a:hlinkClick r:id="rId3"/>
              </a:rPr>
              <a:t>http</a:t>
            </a:r>
            <a:r>
              <a:rPr lang="en-US" dirty="0">
                <a:solidFill>
                  <a:schemeClr val="bg1"/>
                </a:solidFill>
                <a:hlinkClick r:id="rId3"/>
              </a:rPr>
              <a:t>://www.rcuk.ac.uk/documents/documents/rcukcommonprinciplesondatapolicy-pdf</a:t>
            </a:r>
            <a:r>
              <a:rPr lang="en-US" dirty="0" smtClean="0">
                <a:solidFill>
                  <a:schemeClr val="bg1"/>
                </a:solidFill>
                <a:hlinkClick r:id="rId3"/>
              </a:rPr>
              <a:t>/</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8744957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1143000"/>
          </a:xfrm>
        </p:spPr>
        <p:txBody>
          <a:bodyPr>
            <a:noAutofit/>
          </a:bodyPr>
          <a:lstStyle/>
          <a:p>
            <a:r>
              <a:rPr lang="en-US" dirty="0" smtClean="0">
                <a:solidFill>
                  <a:srgbClr val="660066"/>
                </a:solidFill>
                <a:latin typeface="Impact"/>
                <a:cs typeface="Impact"/>
              </a:rPr>
              <a:t>RCUK Common Principles on Data Policy</a:t>
            </a:r>
            <a:endParaRPr lang="en-US" dirty="0">
              <a:solidFill>
                <a:srgbClr val="660066"/>
              </a:solidFill>
              <a:latin typeface="Impact"/>
              <a:cs typeface="Impact"/>
            </a:endParaRPr>
          </a:p>
        </p:txBody>
      </p:sp>
      <p:sp>
        <p:nvSpPr>
          <p:cNvPr id="3" name="Content Placeholder 2"/>
          <p:cNvSpPr>
            <a:spLocks noGrp="1"/>
          </p:cNvSpPr>
          <p:nvPr>
            <p:ph idx="1"/>
          </p:nvPr>
        </p:nvSpPr>
        <p:spPr>
          <a:xfrm>
            <a:off x="457200" y="1464736"/>
            <a:ext cx="8432800" cy="5681133"/>
          </a:xfrm>
        </p:spPr>
        <p:txBody>
          <a:bodyPr>
            <a:normAutofit fontScale="70000" lnSpcReduction="20000"/>
          </a:bodyPr>
          <a:lstStyle/>
          <a:p>
            <a:r>
              <a:rPr lang="en-US" sz="3400" b="1" dirty="0" smtClean="0"/>
              <a:t>Public </a:t>
            </a:r>
            <a:r>
              <a:rPr lang="en-US" sz="3400" b="1" dirty="0"/>
              <a:t>good:</a:t>
            </a:r>
            <a:r>
              <a:rPr lang="en-US" dirty="0">
                <a:solidFill>
                  <a:srgbClr val="660066"/>
                </a:solidFill>
              </a:rPr>
              <a:t> </a:t>
            </a:r>
            <a:r>
              <a:rPr lang="en-US" dirty="0">
                <a:solidFill>
                  <a:srgbClr val="FF6600"/>
                </a:solidFill>
              </a:rPr>
              <a:t>Publicly funded research </a:t>
            </a:r>
            <a:r>
              <a:rPr lang="en-US" dirty="0"/>
              <a:t>data are produced </a:t>
            </a:r>
            <a:r>
              <a:rPr lang="en-US" dirty="0" smtClean="0"/>
              <a:t>in the </a:t>
            </a:r>
            <a:r>
              <a:rPr lang="en-US" dirty="0"/>
              <a:t>public interest should be made </a:t>
            </a:r>
            <a:r>
              <a:rPr lang="en-US" dirty="0">
                <a:solidFill>
                  <a:srgbClr val="FF6600"/>
                </a:solidFill>
              </a:rPr>
              <a:t>openly available </a:t>
            </a:r>
            <a:r>
              <a:rPr lang="en-US" dirty="0"/>
              <a:t>with </a:t>
            </a:r>
            <a:r>
              <a:rPr lang="en-US" dirty="0" smtClean="0"/>
              <a:t>few restrictions</a:t>
            </a:r>
            <a:endParaRPr lang="en-US" dirty="0"/>
          </a:p>
          <a:p>
            <a:r>
              <a:rPr lang="en-US" sz="3400" b="1" dirty="0"/>
              <a:t>Planning for preservation:</a:t>
            </a:r>
            <a:r>
              <a:rPr lang="en-US" sz="3400" dirty="0"/>
              <a:t> </a:t>
            </a:r>
            <a:r>
              <a:rPr lang="en-US" dirty="0"/>
              <a:t>Institutional and project specific </a:t>
            </a:r>
            <a:r>
              <a:rPr lang="en-US" dirty="0" smtClean="0"/>
              <a:t>data management </a:t>
            </a:r>
            <a:r>
              <a:rPr lang="en-US" dirty="0">
                <a:solidFill>
                  <a:srgbClr val="FF6600"/>
                </a:solidFill>
              </a:rPr>
              <a:t>policies and plans </a:t>
            </a:r>
            <a:r>
              <a:rPr lang="en-US" dirty="0"/>
              <a:t>needed </a:t>
            </a:r>
            <a:r>
              <a:rPr lang="en-US" dirty="0">
                <a:solidFill>
                  <a:srgbClr val="FF6600"/>
                </a:solidFill>
              </a:rPr>
              <a:t>to ensure valued </a:t>
            </a:r>
            <a:r>
              <a:rPr lang="en-US" dirty="0" smtClean="0">
                <a:solidFill>
                  <a:srgbClr val="FF6600"/>
                </a:solidFill>
              </a:rPr>
              <a:t>data remains </a:t>
            </a:r>
            <a:r>
              <a:rPr lang="en-US" dirty="0">
                <a:solidFill>
                  <a:srgbClr val="FF6600"/>
                </a:solidFill>
              </a:rPr>
              <a:t>usable</a:t>
            </a:r>
          </a:p>
          <a:p>
            <a:r>
              <a:rPr lang="en-US" sz="3400" b="1" dirty="0"/>
              <a:t>Discovery:</a:t>
            </a:r>
            <a:r>
              <a:rPr lang="en-US" dirty="0"/>
              <a:t> Metadata should be available and </a:t>
            </a:r>
            <a:r>
              <a:rPr lang="en-US" dirty="0">
                <a:solidFill>
                  <a:srgbClr val="FF6600"/>
                </a:solidFill>
              </a:rPr>
              <a:t>discoverable</a:t>
            </a:r>
            <a:r>
              <a:rPr lang="en-US" dirty="0" smtClean="0"/>
              <a:t>; Published </a:t>
            </a:r>
            <a:r>
              <a:rPr lang="en-US" dirty="0"/>
              <a:t>results should indicate </a:t>
            </a:r>
            <a:r>
              <a:rPr lang="en-US" dirty="0">
                <a:solidFill>
                  <a:srgbClr val="FF6600"/>
                </a:solidFill>
              </a:rPr>
              <a:t>how to access supporting data</a:t>
            </a:r>
          </a:p>
          <a:p>
            <a:r>
              <a:rPr lang="en-US" sz="3400" b="1" dirty="0"/>
              <a:t>Confidentiality:</a:t>
            </a:r>
            <a:r>
              <a:rPr lang="en-US" dirty="0"/>
              <a:t> Research </a:t>
            </a:r>
            <a:r>
              <a:rPr lang="en-US" dirty="0" err="1"/>
              <a:t>organisation</a:t>
            </a:r>
            <a:r>
              <a:rPr lang="en-US" dirty="0"/>
              <a:t> policies and </a:t>
            </a:r>
            <a:r>
              <a:rPr lang="en-US" dirty="0" smtClean="0"/>
              <a:t>practices to </a:t>
            </a:r>
            <a:r>
              <a:rPr lang="en-US" dirty="0"/>
              <a:t>ensure legal, ethical and commercial constraints assessed</a:t>
            </a:r>
            <a:r>
              <a:rPr lang="en-US" dirty="0" smtClean="0"/>
              <a:t>; research </a:t>
            </a:r>
            <a:r>
              <a:rPr lang="en-US" dirty="0"/>
              <a:t>process not damaged by </a:t>
            </a:r>
            <a:r>
              <a:rPr lang="en-US" dirty="0">
                <a:solidFill>
                  <a:srgbClr val="FF6600"/>
                </a:solidFill>
              </a:rPr>
              <a:t>inappropriate release</a:t>
            </a:r>
          </a:p>
          <a:p>
            <a:r>
              <a:rPr lang="en-US" sz="3400" b="1" dirty="0"/>
              <a:t>First use:</a:t>
            </a:r>
            <a:r>
              <a:rPr lang="en-US" dirty="0"/>
              <a:t> Provision for a period of </a:t>
            </a:r>
            <a:r>
              <a:rPr lang="en-US" dirty="0">
                <a:solidFill>
                  <a:srgbClr val="FF6600"/>
                </a:solidFill>
              </a:rPr>
              <a:t>exclusive use</a:t>
            </a:r>
            <a:r>
              <a:rPr lang="en-US" dirty="0"/>
              <a:t>, to </a:t>
            </a:r>
            <a:r>
              <a:rPr lang="en-US" dirty="0" smtClean="0"/>
              <a:t>enable research </a:t>
            </a:r>
            <a:r>
              <a:rPr lang="en-US" dirty="0"/>
              <a:t>teams to publish results</a:t>
            </a:r>
          </a:p>
          <a:p>
            <a:r>
              <a:rPr lang="en-US" sz="3400" b="1" dirty="0"/>
              <a:t>Recognition:</a:t>
            </a:r>
            <a:r>
              <a:rPr lang="en-US" dirty="0"/>
              <a:t> Data users should </a:t>
            </a:r>
            <a:r>
              <a:rPr lang="en-US" dirty="0">
                <a:solidFill>
                  <a:srgbClr val="FF6600"/>
                </a:solidFill>
              </a:rPr>
              <a:t>acknowledge data sources </a:t>
            </a:r>
            <a:r>
              <a:rPr lang="en-US" dirty="0" smtClean="0"/>
              <a:t>and terms </a:t>
            </a:r>
            <a:r>
              <a:rPr lang="en-US" dirty="0"/>
              <a:t>&amp; conditions of access</a:t>
            </a:r>
          </a:p>
          <a:p>
            <a:r>
              <a:rPr lang="en-US" sz="3400" b="1" dirty="0"/>
              <a:t>Public funding:</a:t>
            </a:r>
            <a:r>
              <a:rPr lang="en-US" dirty="0"/>
              <a:t> Investment is appropriate and must be </a:t>
            </a:r>
            <a:r>
              <a:rPr lang="en-US" dirty="0" smtClean="0"/>
              <a:t>efficient and </a:t>
            </a:r>
            <a:r>
              <a:rPr lang="en-US" dirty="0"/>
              <a:t>cost-effective</a:t>
            </a:r>
            <a:r>
              <a:rPr lang="en-US" dirty="0" smtClean="0"/>
              <a:t>.</a:t>
            </a:r>
            <a:endParaRPr lang="en-US" dirty="0"/>
          </a:p>
        </p:txBody>
      </p:sp>
      <p:sp>
        <p:nvSpPr>
          <p:cNvPr id="4" name="TextBox 3"/>
          <p:cNvSpPr txBox="1"/>
          <p:nvPr/>
        </p:nvSpPr>
        <p:spPr>
          <a:xfrm>
            <a:off x="5240609" y="6347824"/>
            <a:ext cx="3818724" cy="400110"/>
          </a:xfrm>
          <a:prstGeom prst="rect">
            <a:avLst/>
          </a:prstGeom>
          <a:noFill/>
        </p:spPr>
        <p:txBody>
          <a:bodyPr wrap="none" rtlCol="0">
            <a:spAutoFit/>
          </a:bodyPr>
          <a:lstStyle/>
          <a:p>
            <a:r>
              <a:rPr lang="en-US" sz="2000" dirty="0" smtClean="0"/>
              <a:t>CC by – Summary prepared by DCC</a:t>
            </a:r>
            <a:endParaRPr lang="en-US" sz="2000" dirty="0"/>
          </a:p>
        </p:txBody>
      </p:sp>
      <p:sp>
        <p:nvSpPr>
          <p:cNvPr id="5" name="Rectangle 4"/>
          <p:cNvSpPr/>
          <p:nvPr/>
        </p:nvSpPr>
        <p:spPr>
          <a:xfrm>
            <a:off x="201130" y="6487327"/>
            <a:ext cx="4544333" cy="369332"/>
          </a:xfrm>
          <a:prstGeom prst="rect">
            <a:avLst/>
          </a:prstGeom>
        </p:spPr>
        <p:txBody>
          <a:bodyPr wrap="none">
            <a:spAutoFit/>
          </a:bodyPr>
          <a:lstStyle/>
          <a:p>
            <a:r>
              <a:rPr lang="en-US" dirty="0">
                <a:hlinkClick r:id="rId3"/>
              </a:rPr>
              <a:t>http://www.rcuk.ac.uk/research/datapolicy</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26280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42782" y="1799542"/>
            <a:ext cx="9144000" cy="5080802"/>
          </a:xfrm>
        </p:spPr>
        <p:txBody>
          <a:bodyPr>
            <a:noAutofit/>
          </a:bodyPr>
          <a:lstStyle/>
          <a:p>
            <a:pPr marL="261938" indent="11113" algn="ctr">
              <a:buNone/>
            </a:pPr>
            <a:r>
              <a:rPr lang="en-GB" sz="4000" dirty="0" smtClean="0">
                <a:solidFill>
                  <a:srgbClr val="000000"/>
                </a:solidFill>
                <a:latin typeface="Impact"/>
                <a:cs typeface="Impact"/>
              </a:rPr>
              <a:t>“ </a:t>
            </a:r>
            <a:r>
              <a:rPr lang="en-GB" sz="4000" i="1" dirty="0" smtClean="0">
                <a:solidFill>
                  <a:srgbClr val="000000"/>
                </a:solidFill>
                <a:latin typeface="Calibri"/>
                <a:cs typeface="Calibri"/>
              </a:rPr>
              <a:t>Research data management concerns the </a:t>
            </a:r>
            <a:r>
              <a:rPr lang="en-GB" sz="4000" b="1" i="1" dirty="0" smtClean="0">
                <a:solidFill>
                  <a:srgbClr val="FF6600"/>
                </a:solidFill>
                <a:latin typeface="Calibri"/>
                <a:cs typeface="Calibri"/>
              </a:rPr>
              <a:t>organisation of data, from its entry to the research cycle</a:t>
            </a:r>
            <a:r>
              <a:rPr lang="en-GB" sz="4000" i="1" dirty="0" smtClean="0">
                <a:solidFill>
                  <a:srgbClr val="000000"/>
                </a:solidFill>
                <a:latin typeface="Calibri"/>
                <a:cs typeface="Calibri"/>
              </a:rPr>
              <a:t> through to the </a:t>
            </a:r>
            <a:r>
              <a:rPr lang="en-GB" sz="4000" b="1" i="1" dirty="0" smtClean="0">
                <a:solidFill>
                  <a:srgbClr val="FF6600"/>
                </a:solidFill>
                <a:latin typeface="Calibri"/>
                <a:cs typeface="Calibri"/>
              </a:rPr>
              <a:t>dissemination</a:t>
            </a:r>
            <a:r>
              <a:rPr lang="en-GB" sz="4000" i="1" dirty="0" smtClean="0">
                <a:solidFill>
                  <a:srgbClr val="FF6600"/>
                </a:solidFill>
                <a:latin typeface="Calibri"/>
                <a:cs typeface="Calibri"/>
              </a:rPr>
              <a:t> </a:t>
            </a:r>
            <a:r>
              <a:rPr lang="en-GB" sz="4000" i="1" dirty="0" smtClean="0">
                <a:solidFill>
                  <a:srgbClr val="000000"/>
                </a:solidFill>
                <a:latin typeface="Calibri"/>
                <a:cs typeface="Calibri"/>
              </a:rPr>
              <a:t>and </a:t>
            </a:r>
            <a:r>
              <a:rPr lang="en-GB" sz="4000" b="1" i="1" dirty="0" smtClean="0">
                <a:solidFill>
                  <a:srgbClr val="FF6600"/>
                </a:solidFill>
                <a:latin typeface="Calibri"/>
                <a:cs typeface="Calibri"/>
              </a:rPr>
              <a:t>archiving</a:t>
            </a:r>
            <a:r>
              <a:rPr lang="en-GB" sz="4000" i="1" dirty="0" smtClean="0">
                <a:solidFill>
                  <a:srgbClr val="FF6600"/>
                </a:solidFill>
                <a:latin typeface="Calibri"/>
                <a:cs typeface="Calibri"/>
              </a:rPr>
              <a:t> </a:t>
            </a:r>
            <a:r>
              <a:rPr lang="en-GB" sz="4000" i="1" dirty="0" smtClean="0">
                <a:solidFill>
                  <a:srgbClr val="000000"/>
                </a:solidFill>
                <a:latin typeface="Calibri"/>
                <a:cs typeface="Calibri"/>
              </a:rPr>
              <a:t>of valuable results.</a:t>
            </a:r>
            <a:r>
              <a:rPr lang="en-GB" sz="4000" dirty="0" smtClean="0">
                <a:solidFill>
                  <a:srgbClr val="000000"/>
                </a:solidFill>
                <a:latin typeface="Impact"/>
                <a:cs typeface="Impact"/>
              </a:rPr>
              <a:t>”</a:t>
            </a:r>
          </a:p>
          <a:p>
            <a:pPr marL="261938" indent="11113" algn="r">
              <a:buNone/>
            </a:pPr>
            <a:r>
              <a:rPr lang="en-GB" sz="2400" dirty="0" smtClean="0">
                <a:solidFill>
                  <a:srgbClr val="000000"/>
                </a:solidFill>
                <a:latin typeface="Calibri"/>
                <a:cs typeface="Calibri"/>
              </a:rPr>
              <a:t>Whyte, A., </a:t>
            </a:r>
            <a:r>
              <a:rPr lang="en-GB" sz="2400" dirty="0" err="1" smtClean="0">
                <a:solidFill>
                  <a:srgbClr val="000000"/>
                </a:solidFill>
                <a:latin typeface="Calibri"/>
                <a:cs typeface="Calibri"/>
              </a:rPr>
              <a:t>Tedds</a:t>
            </a:r>
            <a:r>
              <a:rPr lang="en-GB" sz="2400" dirty="0" smtClean="0">
                <a:solidFill>
                  <a:srgbClr val="000000"/>
                </a:solidFill>
                <a:latin typeface="Calibri"/>
                <a:cs typeface="Calibri"/>
              </a:rPr>
              <a:t>, J. (2011). ‘Making the Case for Research Data </a:t>
            </a:r>
            <a:r>
              <a:rPr lang="en-GB" sz="2400" dirty="0" smtClean="0">
                <a:solidFill>
                  <a:schemeClr val="bg1"/>
                </a:solidFill>
                <a:latin typeface="Calibri"/>
                <a:cs typeface="Calibri"/>
              </a:rPr>
              <a:t>Management’. DCC Briefing Papers. </a:t>
            </a:r>
          </a:p>
          <a:p>
            <a:pPr marL="261938" indent="11113" algn="r">
              <a:buNone/>
            </a:pPr>
            <a:r>
              <a:rPr lang="en-GB" sz="2400" dirty="0" smtClean="0">
                <a:solidFill>
                  <a:schemeClr val="bg1"/>
                </a:solidFill>
                <a:latin typeface="Calibri"/>
                <a:cs typeface="Calibri"/>
                <a:hlinkClick r:id="rId3"/>
              </a:rPr>
              <a:t>http://www.dcc.ac.uk/resources/briefing-papers/making-case-rdm</a:t>
            </a:r>
            <a:r>
              <a:rPr lang="en-GB" sz="2400" dirty="0" smtClean="0">
                <a:solidFill>
                  <a:schemeClr val="bg1"/>
                </a:solidFill>
                <a:latin typeface="Calibri"/>
                <a:cs typeface="Calibri"/>
              </a:rPr>
              <a:t> </a:t>
            </a:r>
            <a:endParaRPr lang="en-GB" sz="1400" dirty="0">
              <a:solidFill>
                <a:schemeClr val="bg1"/>
              </a:solidFill>
              <a:latin typeface="Calibri"/>
              <a:cs typeface="Calibri"/>
            </a:endParaRPr>
          </a:p>
        </p:txBody>
      </p:sp>
      <p:sp>
        <p:nvSpPr>
          <p:cNvPr id="3" name="Title 1"/>
          <p:cNvSpPr>
            <a:spLocks noGrp="1"/>
          </p:cNvSpPr>
          <p:nvPr>
            <p:ph type="title"/>
          </p:nvPr>
        </p:nvSpPr>
        <p:spPr>
          <a:xfrm>
            <a:off x="0" y="340578"/>
            <a:ext cx="9144000" cy="1143000"/>
          </a:xfrm>
        </p:spPr>
        <p:txBody>
          <a:bodyPr>
            <a:noAutofit/>
          </a:bodyPr>
          <a:lstStyle/>
          <a:p>
            <a:r>
              <a:rPr lang="en-GB" sz="6000" dirty="0" smtClean="0">
                <a:solidFill>
                  <a:srgbClr val="660066"/>
                </a:solidFill>
                <a:latin typeface="Impact"/>
                <a:cs typeface="Impact"/>
              </a:rPr>
              <a:t>What is Research Data Management?</a:t>
            </a:r>
            <a:endParaRPr lang="en-GB" sz="6000" dirty="0">
              <a:solidFill>
                <a:srgbClr val="660066"/>
              </a:solidFill>
              <a:latin typeface="Impact"/>
              <a:cs typeface="Impact"/>
            </a:endParaRPr>
          </a:p>
        </p:txBody>
      </p:sp>
    </p:spTree>
    <p:extLst>
      <p:ext uri="{BB962C8B-B14F-4D97-AF65-F5344CB8AC3E}">
        <p14:creationId xmlns:p14="http://schemas.microsoft.com/office/powerpoint/2010/main" val="415009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3260</TotalTime>
  <Words>5797</Words>
  <Application>Microsoft Macintosh PowerPoint</Application>
  <PresentationFormat>On-screen Show (4:3)</PresentationFormat>
  <Paragraphs>686</Paragraphs>
  <Slides>58</Slides>
  <Notes>54</Notes>
  <HiddenSlides>6</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Research Data Management Awareness</vt:lpstr>
      <vt:lpstr>Session Outline</vt:lpstr>
      <vt:lpstr>I. RDM Overview</vt:lpstr>
      <vt:lpstr>Research Data</vt:lpstr>
      <vt:lpstr>Example data</vt:lpstr>
      <vt:lpstr>Data Stories</vt:lpstr>
      <vt:lpstr>What is Research Data Management?</vt:lpstr>
      <vt:lpstr>RCUK Common Principles on Data Policy</vt:lpstr>
      <vt:lpstr>What is Research Data Management?</vt:lpstr>
      <vt:lpstr>RDM cycle</vt:lpstr>
      <vt:lpstr>Funders Requirements</vt:lpstr>
      <vt:lpstr>AHRC Access to Data</vt:lpstr>
      <vt:lpstr>ESRC Data Policy</vt:lpstr>
      <vt:lpstr>Data Policy</vt:lpstr>
      <vt:lpstr>Durham RDM Policy</vt:lpstr>
      <vt:lpstr>Research Integrity Policy and Code of Practice</vt:lpstr>
      <vt:lpstr>… it is a requirement</vt:lpstr>
      <vt:lpstr>… it is good practice</vt:lpstr>
      <vt:lpstr>… boosts your profile</vt:lpstr>
      <vt:lpstr>… data can be re-used</vt:lpstr>
      <vt:lpstr> What you are expected to do?</vt:lpstr>
      <vt:lpstr>II. Data Sharing</vt:lpstr>
      <vt:lpstr>Sharing your data</vt:lpstr>
      <vt:lpstr>Discover Durham Collections</vt:lpstr>
      <vt:lpstr>How to publish data with DOI</vt:lpstr>
      <vt:lpstr>Prepare a dataset</vt:lpstr>
      <vt:lpstr>PowerPoint Presentation</vt:lpstr>
      <vt:lpstr>PowerPoint Presentation</vt:lpstr>
      <vt:lpstr>PowerPoint Presentation</vt:lpstr>
      <vt:lpstr>PowerPoint Presentation</vt:lpstr>
      <vt:lpstr>Sharing your data</vt:lpstr>
      <vt:lpstr>License your data for reuse</vt:lpstr>
      <vt:lpstr>Dual Licensing</vt:lpstr>
      <vt:lpstr>Dual Licensing Example</vt:lpstr>
      <vt:lpstr>How to share data responsibly</vt:lpstr>
      <vt:lpstr>Informed Consent</vt:lpstr>
      <vt:lpstr>How to share data responsibly</vt:lpstr>
      <vt:lpstr>III. Data Management Plans</vt:lpstr>
      <vt:lpstr>Data Management Plan</vt:lpstr>
      <vt:lpstr>Example Plans</vt:lpstr>
      <vt:lpstr>IV. Discussion</vt:lpstr>
      <vt:lpstr>RDM support @ Durham</vt:lpstr>
      <vt:lpstr>RDM Costs Principle</vt:lpstr>
      <vt:lpstr>DU storage</vt:lpstr>
      <vt:lpstr>EUDAT cloud storage</vt:lpstr>
      <vt:lpstr>Metadata</vt:lpstr>
      <vt:lpstr>Data formats</vt:lpstr>
      <vt:lpstr>PowerPoint Presentation</vt:lpstr>
      <vt:lpstr>Data security</vt:lpstr>
      <vt:lpstr>PowerPoint Presentation</vt:lpstr>
      <vt:lpstr>Inter University Consortium for Political and Social Research</vt:lpstr>
      <vt:lpstr>Managing And Sharing Research Data – A Guide to Good Practice</vt:lpstr>
      <vt:lpstr>PowerPoint Presentation</vt:lpstr>
      <vt:lpstr>Spreadsheet Help</vt:lpstr>
      <vt:lpstr>Anonymisation Decision-Making Framework book, 2016, CC by nd </vt:lpstr>
      <vt:lpstr>PowerPoint Presentation</vt:lpstr>
      <vt:lpstr>PowerPoint Presentation</vt:lpstr>
      <vt:lpstr>Open Science</vt:lpstr>
    </vt:vector>
  </TitlesOfParts>
  <Company>Durham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Data Management An overview for Research &amp; Innovation Services </dc:title>
  <dc:creator>Sebastian Palucha</dc:creator>
  <cp:lastModifiedBy>Sebastian Palucha</cp:lastModifiedBy>
  <cp:revision>71</cp:revision>
  <cp:lastPrinted>2017-02-06T17:29:13Z</cp:lastPrinted>
  <dcterms:created xsi:type="dcterms:W3CDTF">2017-01-26T10:40:01Z</dcterms:created>
  <dcterms:modified xsi:type="dcterms:W3CDTF">2017-02-16T12:07:57Z</dcterms:modified>
</cp:coreProperties>
</file>