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251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D9575-92E0-4E98-B04E-53995D7EBE68}" type="datetimeFigureOut">
              <a:rPr lang="en-GB" smtClean="0"/>
              <a:t>10/08/2020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072F-AC92-4CF4-BCB7-1728CA5B5F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612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D9575-92E0-4E98-B04E-53995D7EBE68}" type="datetimeFigureOut">
              <a:rPr lang="en-GB" smtClean="0"/>
              <a:t>10/08/2020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072F-AC92-4CF4-BCB7-1728CA5B5F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43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D9575-92E0-4E98-B04E-53995D7EBE68}" type="datetimeFigureOut">
              <a:rPr lang="en-GB" smtClean="0"/>
              <a:t>10/08/2020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072F-AC92-4CF4-BCB7-1728CA5B5F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261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D9575-92E0-4E98-B04E-53995D7EBE68}" type="datetimeFigureOut">
              <a:rPr lang="en-GB" smtClean="0"/>
              <a:t>10/08/2020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072F-AC92-4CF4-BCB7-1728CA5B5F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6640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D9575-92E0-4E98-B04E-53995D7EBE68}" type="datetimeFigureOut">
              <a:rPr lang="en-GB" smtClean="0"/>
              <a:t>10/08/2020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072F-AC92-4CF4-BCB7-1728CA5B5F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6547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D9575-92E0-4E98-B04E-53995D7EBE68}" type="datetimeFigureOut">
              <a:rPr lang="en-GB" smtClean="0"/>
              <a:t>10/08/2020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072F-AC92-4CF4-BCB7-1728CA5B5F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51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D9575-92E0-4E98-B04E-53995D7EBE68}" type="datetimeFigureOut">
              <a:rPr lang="en-GB" smtClean="0"/>
              <a:t>10/08/2020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072F-AC92-4CF4-BCB7-1728CA5B5F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9735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D9575-92E0-4E98-B04E-53995D7EBE68}" type="datetimeFigureOut">
              <a:rPr lang="en-GB" smtClean="0"/>
              <a:t>10/08/2020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072F-AC92-4CF4-BCB7-1728CA5B5F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5178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D9575-92E0-4E98-B04E-53995D7EBE68}" type="datetimeFigureOut">
              <a:rPr lang="en-GB" smtClean="0"/>
              <a:t>10/08/2020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072F-AC92-4CF4-BCB7-1728CA5B5F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9173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D9575-92E0-4E98-B04E-53995D7EBE68}" type="datetimeFigureOut">
              <a:rPr lang="en-GB" smtClean="0"/>
              <a:t>10/08/2020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072F-AC92-4CF4-BCB7-1728CA5B5F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5609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D9575-92E0-4E98-B04E-53995D7EBE68}" type="datetimeFigureOut">
              <a:rPr lang="en-GB" smtClean="0"/>
              <a:t>10/08/2020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C072F-AC92-4CF4-BCB7-1728CA5B5F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547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D9575-92E0-4E98-B04E-53995D7EBE68}" type="datetimeFigureOut">
              <a:rPr lang="en-GB" smtClean="0"/>
              <a:t>10/08/2020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C072F-AC92-4CF4-BCB7-1728CA5B5F3F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0849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rafik 52">
            <a:extLst>
              <a:ext uri="{FF2B5EF4-FFF2-40B4-BE49-F238E27FC236}">
                <a16:creationId xmlns:a16="http://schemas.microsoft.com/office/drawing/2014/main" id="{D2E3E0FE-9156-430B-A7AF-A1E337E771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05" t="50382"/>
          <a:stretch/>
        </p:blipFill>
        <p:spPr>
          <a:xfrm>
            <a:off x="691493" y="4134298"/>
            <a:ext cx="2173014" cy="3192110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1B5ED300-0AAD-45AC-90DD-D2DB071AE1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4" t="37140" r="54192" b="31799"/>
          <a:stretch/>
        </p:blipFill>
        <p:spPr>
          <a:xfrm>
            <a:off x="951818" y="2138949"/>
            <a:ext cx="2143799" cy="1998266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209F58CF-CA0D-476E-A8E1-1294E9204E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5" b="75777"/>
          <a:stretch/>
        </p:blipFill>
        <p:spPr>
          <a:xfrm>
            <a:off x="3947571" y="92450"/>
            <a:ext cx="2565996" cy="1558333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B4B17FD-6C38-4FDA-B64B-C2D09124EC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7" t="42763"/>
          <a:stretch/>
        </p:blipFill>
        <p:spPr>
          <a:xfrm>
            <a:off x="3755970" y="4349746"/>
            <a:ext cx="1762067" cy="3003580"/>
          </a:xfrm>
          <a:prstGeom prst="rect">
            <a:avLst/>
          </a:prstGeom>
        </p:spPr>
      </p:pic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667B455E-5A13-4F37-B9E0-BCEC8D35FF33}"/>
              </a:ext>
            </a:extLst>
          </p:cNvPr>
          <p:cNvGrpSpPr/>
          <p:nvPr/>
        </p:nvGrpSpPr>
        <p:grpSpPr>
          <a:xfrm>
            <a:off x="292561" y="415731"/>
            <a:ext cx="2520000" cy="1666533"/>
            <a:chOff x="292561" y="415731"/>
            <a:chExt cx="2520000" cy="1666533"/>
          </a:xfrm>
        </p:grpSpPr>
        <p:pic>
          <p:nvPicPr>
            <p:cNvPr id="49" name="Grafik 48">
              <a:extLst>
                <a:ext uri="{FF2B5EF4-FFF2-40B4-BE49-F238E27FC236}">
                  <a16:creationId xmlns:a16="http://schemas.microsoft.com/office/drawing/2014/main" id="{2A94D9E7-9D0D-449C-9B69-0655BABDA5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012" b="86086"/>
            <a:stretch/>
          </p:blipFill>
          <p:spPr>
            <a:xfrm>
              <a:off x="666766" y="415731"/>
              <a:ext cx="2007026" cy="895156"/>
            </a:xfrm>
            <a:prstGeom prst="rect">
              <a:avLst/>
            </a:prstGeom>
          </p:spPr>
        </p:pic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EB46DADD-B946-4A65-B599-58E2B4B00A09}"/>
                </a:ext>
              </a:extLst>
            </p:cNvPr>
            <p:cNvSpPr/>
            <p:nvPr/>
          </p:nvSpPr>
          <p:spPr>
            <a:xfrm>
              <a:off x="292561" y="1686264"/>
              <a:ext cx="2520000" cy="396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Substrate</a:t>
              </a:r>
            </a:p>
          </p:txBody>
        </p:sp>
      </p:grpSp>
      <p:sp>
        <p:nvSpPr>
          <p:cNvPr id="13" name="Rechteck 12">
            <a:extLst>
              <a:ext uri="{FF2B5EF4-FFF2-40B4-BE49-F238E27FC236}">
                <a16:creationId xmlns:a16="http://schemas.microsoft.com/office/drawing/2014/main" id="{FF2AEF8D-8490-49A3-A978-83ADB3E478BB}"/>
              </a:ext>
            </a:extLst>
          </p:cNvPr>
          <p:cNvSpPr/>
          <p:nvPr/>
        </p:nvSpPr>
        <p:spPr>
          <a:xfrm>
            <a:off x="3976296" y="1684379"/>
            <a:ext cx="2520000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Substrate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DA105F9A-87D4-4B33-B483-078D499E63F4}"/>
              </a:ext>
            </a:extLst>
          </p:cNvPr>
          <p:cNvSpPr/>
          <p:nvPr/>
        </p:nvSpPr>
        <p:spPr>
          <a:xfrm>
            <a:off x="3976296" y="1582492"/>
            <a:ext cx="2520000" cy="108000"/>
          </a:xfrm>
          <a:prstGeom prst="rect">
            <a:avLst/>
          </a:prstGeom>
          <a:pattFill prst="wdDnDiag">
            <a:fgClr>
              <a:schemeClr val="tx1">
                <a:lumMod val="50000"/>
                <a:lumOff val="50000"/>
              </a:schemeClr>
            </a:fgClr>
            <a:bgClr>
              <a:schemeClr val="bg1">
                <a:lumMod val="95000"/>
              </a:schemeClr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37A378C3-8DDA-481B-9DF8-431F022AF82C}"/>
              </a:ext>
            </a:extLst>
          </p:cNvPr>
          <p:cNvSpPr/>
          <p:nvPr/>
        </p:nvSpPr>
        <p:spPr>
          <a:xfrm>
            <a:off x="292561" y="7364508"/>
            <a:ext cx="2520000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Substrate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5A8B62C1-D587-45C2-BB2F-4FCF23B96397}"/>
              </a:ext>
            </a:extLst>
          </p:cNvPr>
          <p:cNvSpPr/>
          <p:nvPr/>
        </p:nvSpPr>
        <p:spPr>
          <a:xfrm>
            <a:off x="292561" y="7250429"/>
            <a:ext cx="2520000" cy="108000"/>
          </a:xfrm>
          <a:prstGeom prst="rect">
            <a:avLst/>
          </a:prstGeom>
          <a:pattFill prst="wdDnDiag">
            <a:fgClr>
              <a:schemeClr val="tx1">
                <a:lumMod val="50000"/>
                <a:lumOff val="50000"/>
              </a:schemeClr>
            </a:fgClr>
            <a:bgClr>
              <a:schemeClr val="bg1">
                <a:lumMod val="95000"/>
              </a:schemeClr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53EC55AA-BD8B-47FA-BA0F-689CA8F387B7}"/>
              </a:ext>
            </a:extLst>
          </p:cNvPr>
          <p:cNvCxnSpPr>
            <a:cxnSpLocks/>
          </p:cNvCxnSpPr>
          <p:nvPr/>
        </p:nvCxnSpPr>
        <p:spPr>
          <a:xfrm flipV="1">
            <a:off x="2855225" y="1116369"/>
            <a:ext cx="1038774" cy="6173"/>
          </a:xfrm>
          <a:prstGeom prst="straightConnector1">
            <a:avLst/>
          </a:pr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AC6E4CF5-F90B-4D17-B465-B293A3D276B3}"/>
              </a:ext>
            </a:extLst>
          </p:cNvPr>
          <p:cNvGrpSpPr>
            <a:grpSpLocks noChangeAspect="1"/>
          </p:cNvGrpSpPr>
          <p:nvPr/>
        </p:nvGrpSpPr>
        <p:grpSpPr>
          <a:xfrm>
            <a:off x="3091961" y="741538"/>
            <a:ext cx="485546" cy="227429"/>
            <a:chOff x="5077754" y="1797721"/>
            <a:chExt cx="396000" cy="185486"/>
          </a:xfrm>
        </p:grpSpPr>
        <p:cxnSp>
          <p:nvCxnSpPr>
            <p:cNvPr id="25" name="Gerader Verbinder 24">
              <a:extLst>
                <a:ext uri="{FF2B5EF4-FFF2-40B4-BE49-F238E27FC236}">
                  <a16:creationId xmlns:a16="http://schemas.microsoft.com/office/drawing/2014/main" id="{B80DE329-ECCE-4756-879C-288BFB0C9A51}"/>
                </a:ext>
              </a:extLst>
            </p:cNvPr>
            <p:cNvCxnSpPr/>
            <p:nvPr/>
          </p:nvCxnSpPr>
          <p:spPr>
            <a:xfrm>
              <a:off x="5077754" y="1978724"/>
              <a:ext cx="108000" cy="0"/>
            </a:xfrm>
            <a:prstGeom prst="line">
              <a:avLst/>
            </a:prstGeom>
            <a:ln w="38100" cap="rnd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r Verbinder 25">
              <a:extLst>
                <a:ext uri="{FF2B5EF4-FFF2-40B4-BE49-F238E27FC236}">
                  <a16:creationId xmlns:a16="http://schemas.microsoft.com/office/drawing/2014/main" id="{39CAD876-81F4-4AD4-9F90-17213DA58DB2}"/>
                </a:ext>
              </a:extLst>
            </p:cNvPr>
            <p:cNvCxnSpPr/>
            <p:nvPr/>
          </p:nvCxnSpPr>
          <p:spPr>
            <a:xfrm>
              <a:off x="5185754" y="1797721"/>
              <a:ext cx="0" cy="180000"/>
            </a:xfrm>
            <a:prstGeom prst="line">
              <a:avLst/>
            </a:prstGeom>
            <a:ln w="38100" cap="rnd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r Verbinder 26">
              <a:extLst>
                <a:ext uri="{FF2B5EF4-FFF2-40B4-BE49-F238E27FC236}">
                  <a16:creationId xmlns:a16="http://schemas.microsoft.com/office/drawing/2014/main" id="{1A21A9BE-A4B8-4F8D-A8A9-E7A53D90D20B}"/>
                </a:ext>
              </a:extLst>
            </p:cNvPr>
            <p:cNvCxnSpPr/>
            <p:nvPr/>
          </p:nvCxnSpPr>
          <p:spPr>
            <a:xfrm>
              <a:off x="5185754" y="1797721"/>
              <a:ext cx="180000" cy="0"/>
            </a:xfrm>
            <a:prstGeom prst="line">
              <a:avLst/>
            </a:prstGeom>
            <a:ln w="38100" cap="rnd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r Verbinder 27">
              <a:extLst>
                <a:ext uri="{FF2B5EF4-FFF2-40B4-BE49-F238E27FC236}">
                  <a16:creationId xmlns:a16="http://schemas.microsoft.com/office/drawing/2014/main" id="{D701E753-B2E0-414F-90A1-9EC4A8051622}"/>
                </a:ext>
              </a:extLst>
            </p:cNvPr>
            <p:cNvCxnSpPr/>
            <p:nvPr/>
          </p:nvCxnSpPr>
          <p:spPr>
            <a:xfrm>
              <a:off x="5367187" y="1797721"/>
              <a:ext cx="0" cy="180000"/>
            </a:xfrm>
            <a:prstGeom prst="line">
              <a:avLst/>
            </a:prstGeom>
            <a:ln w="38100" cap="rnd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r Verbinder 28">
              <a:extLst>
                <a:ext uri="{FF2B5EF4-FFF2-40B4-BE49-F238E27FC236}">
                  <a16:creationId xmlns:a16="http://schemas.microsoft.com/office/drawing/2014/main" id="{CAE32B99-048D-48A1-9BB9-7E81B4CAD1BE}"/>
                </a:ext>
              </a:extLst>
            </p:cNvPr>
            <p:cNvCxnSpPr/>
            <p:nvPr/>
          </p:nvCxnSpPr>
          <p:spPr>
            <a:xfrm>
              <a:off x="5365754" y="1983207"/>
              <a:ext cx="108000" cy="0"/>
            </a:xfrm>
            <a:prstGeom prst="line">
              <a:avLst/>
            </a:prstGeom>
            <a:ln w="38100" cap="rnd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D7BD9C87-D94F-4D55-AAE7-421DA609CA86}"/>
              </a:ext>
            </a:extLst>
          </p:cNvPr>
          <p:cNvCxnSpPr>
            <a:cxnSpLocks/>
          </p:cNvCxnSpPr>
          <p:nvPr/>
        </p:nvCxnSpPr>
        <p:spPr>
          <a:xfrm flipH="1">
            <a:off x="2270307" y="2166942"/>
            <a:ext cx="1583936" cy="2613605"/>
          </a:xfrm>
          <a:prstGeom prst="straightConnector1">
            <a:avLst/>
          </a:pr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54F6AFA6-BACC-458D-A9B7-EB5E12913C2D}"/>
              </a:ext>
            </a:extLst>
          </p:cNvPr>
          <p:cNvCxnSpPr>
            <a:cxnSpLocks/>
          </p:cNvCxnSpPr>
          <p:nvPr/>
        </p:nvCxnSpPr>
        <p:spPr>
          <a:xfrm flipH="1">
            <a:off x="4885540" y="2215683"/>
            <a:ext cx="83424" cy="2104972"/>
          </a:xfrm>
          <a:prstGeom prst="straightConnector1">
            <a:avLst/>
          </a:pr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feld 35">
            <a:extLst>
              <a:ext uri="{FF2B5EF4-FFF2-40B4-BE49-F238E27FC236}">
                <a16:creationId xmlns:a16="http://schemas.microsoft.com/office/drawing/2014/main" id="{F61C2A13-000D-4C06-A025-24916E7F7035}"/>
              </a:ext>
            </a:extLst>
          </p:cNvPr>
          <p:cNvSpPr txBox="1"/>
          <p:nvPr/>
        </p:nvSpPr>
        <p:spPr>
          <a:xfrm>
            <a:off x="3219957" y="3032437"/>
            <a:ext cx="17283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NaI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K</a:t>
            </a:r>
            <a:r>
              <a:rPr lang="en-GB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en-GB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b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Acetone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70 h, 20°C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76D3DD18-63FB-4DEC-80F4-50438371FF99}"/>
              </a:ext>
            </a:extLst>
          </p:cNvPr>
          <p:cNvSpPr txBox="1"/>
          <p:nvPr/>
        </p:nvSpPr>
        <p:spPr>
          <a:xfrm>
            <a:off x="458351" y="7831946"/>
            <a:ext cx="2188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DMAM-Phenol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5C37572-3E13-4CAB-BF1B-CE9721608885}"/>
              </a:ext>
            </a:extLst>
          </p:cNvPr>
          <p:cNvSpPr/>
          <p:nvPr/>
        </p:nvSpPr>
        <p:spPr>
          <a:xfrm>
            <a:off x="3336211" y="7364508"/>
            <a:ext cx="2520000" cy="396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Substrate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7B42F9D1-13B6-4554-A6CA-73BD06361EB5}"/>
              </a:ext>
            </a:extLst>
          </p:cNvPr>
          <p:cNvSpPr/>
          <p:nvPr/>
        </p:nvSpPr>
        <p:spPr>
          <a:xfrm>
            <a:off x="3336211" y="7250429"/>
            <a:ext cx="2520000" cy="108000"/>
          </a:xfrm>
          <a:prstGeom prst="rect">
            <a:avLst/>
          </a:prstGeom>
          <a:pattFill prst="wdDnDiag">
            <a:fgClr>
              <a:schemeClr val="tx1">
                <a:lumMod val="50000"/>
                <a:lumOff val="50000"/>
              </a:schemeClr>
            </a:fgClr>
            <a:bgClr>
              <a:schemeClr val="bg1">
                <a:lumMod val="95000"/>
              </a:schemeClr>
            </a:bgClr>
          </a:patt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D19E24F8-E09B-4FB5-B4E8-1C097748955A}"/>
              </a:ext>
            </a:extLst>
          </p:cNvPr>
          <p:cNvGrpSpPr/>
          <p:nvPr/>
        </p:nvGrpSpPr>
        <p:grpSpPr>
          <a:xfrm>
            <a:off x="2919308" y="7835707"/>
            <a:ext cx="3599413" cy="674699"/>
            <a:chOff x="2938358" y="7835707"/>
            <a:chExt cx="3599413" cy="674699"/>
          </a:xfrm>
        </p:grpSpPr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C24288B9-054E-4CF9-BA1C-F089C70102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3860" r="-1" b="54107"/>
            <a:stretch/>
          </p:blipFill>
          <p:spPr>
            <a:xfrm>
              <a:off x="3518100" y="7858072"/>
              <a:ext cx="943409" cy="652334"/>
            </a:xfrm>
            <a:prstGeom prst="rect">
              <a:avLst/>
            </a:prstGeom>
          </p:spPr>
        </p:pic>
        <p:sp>
          <p:nvSpPr>
            <p:cNvPr id="40" name="Textfeld 39">
              <a:extLst>
                <a:ext uri="{FF2B5EF4-FFF2-40B4-BE49-F238E27FC236}">
                  <a16:creationId xmlns:a16="http://schemas.microsoft.com/office/drawing/2014/main" id="{1A28070D-2E60-427A-9034-880AC603E7DE}"/>
                </a:ext>
              </a:extLst>
            </p:cNvPr>
            <p:cNvSpPr txBox="1"/>
            <p:nvPr/>
          </p:nvSpPr>
          <p:spPr>
            <a:xfrm>
              <a:off x="2938358" y="7835707"/>
              <a:ext cx="6719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R =</a:t>
              </a:r>
            </a:p>
          </p:txBody>
        </p:sp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2EB3794D-7339-4D61-989D-16E6CA3456F7}"/>
                </a:ext>
              </a:extLst>
            </p:cNvPr>
            <p:cNvSpPr txBox="1"/>
            <p:nvPr/>
          </p:nvSpPr>
          <p:spPr>
            <a:xfrm>
              <a:off x="4538506" y="7835707"/>
              <a:ext cx="19992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DMAM-Calix.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AE47DCE7-C5DF-45CF-AA05-E0FF2948CEF5}"/>
              </a:ext>
            </a:extLst>
          </p:cNvPr>
          <p:cNvGrpSpPr/>
          <p:nvPr/>
        </p:nvGrpSpPr>
        <p:grpSpPr>
          <a:xfrm>
            <a:off x="2923656" y="8407893"/>
            <a:ext cx="3823834" cy="521991"/>
            <a:chOff x="2942706" y="8407893"/>
            <a:chExt cx="3823834" cy="521991"/>
          </a:xfrm>
        </p:grpSpPr>
        <p:pic>
          <p:nvPicPr>
            <p:cNvPr id="45" name="Grafik 44">
              <a:extLst>
                <a:ext uri="{FF2B5EF4-FFF2-40B4-BE49-F238E27FC236}">
                  <a16:creationId xmlns:a16="http://schemas.microsoft.com/office/drawing/2014/main" id="{238B20C9-1723-4473-8172-870588A289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3363"/>
            <a:stretch/>
          </p:blipFill>
          <p:spPr>
            <a:xfrm>
              <a:off x="3499050" y="8407893"/>
              <a:ext cx="828572" cy="520761"/>
            </a:xfrm>
            <a:prstGeom prst="rect">
              <a:avLst/>
            </a:prstGeom>
          </p:spPr>
        </p:pic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0F7D6A41-39CE-4E3B-BDE1-779680823ACD}"/>
                </a:ext>
              </a:extLst>
            </p:cNvPr>
            <p:cNvSpPr txBox="1"/>
            <p:nvPr/>
          </p:nvSpPr>
          <p:spPr>
            <a:xfrm>
              <a:off x="2942706" y="8468219"/>
              <a:ext cx="6719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R =</a:t>
              </a:r>
            </a:p>
          </p:txBody>
        </p:sp>
        <p:sp>
          <p:nvSpPr>
            <p:cNvPr id="47" name="Textfeld 46">
              <a:extLst>
                <a:ext uri="{FF2B5EF4-FFF2-40B4-BE49-F238E27FC236}">
                  <a16:creationId xmlns:a16="http://schemas.microsoft.com/office/drawing/2014/main" id="{A668FF37-C0B1-4026-90BC-27598D378D66}"/>
                </a:ext>
              </a:extLst>
            </p:cNvPr>
            <p:cNvSpPr txBox="1"/>
            <p:nvPr/>
          </p:nvSpPr>
          <p:spPr>
            <a:xfrm>
              <a:off x="4542854" y="8468218"/>
              <a:ext cx="22236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 err="1">
                  <a:latin typeface="Arial" panose="020B0604020202020204" pitchFamily="34" charset="0"/>
                  <a:cs typeface="Arial" panose="020B0604020202020204" pitchFamily="34" charset="0"/>
                </a:rPr>
                <a:t>tBu</a:t>
              </a:r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-Calixarene</a:t>
              </a:r>
            </a:p>
          </p:txBody>
        </p:sp>
      </p:grpSp>
      <p:pic>
        <p:nvPicPr>
          <p:cNvPr id="43" name="Grafik 42">
            <a:extLst>
              <a:ext uri="{FF2B5EF4-FFF2-40B4-BE49-F238E27FC236}">
                <a16:creationId xmlns:a16="http://schemas.microsoft.com/office/drawing/2014/main" id="{96B1ACDA-3903-4D99-9D5B-68D65138BD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74" b="65718"/>
          <a:stretch/>
        </p:blipFill>
        <p:spPr>
          <a:xfrm>
            <a:off x="4999461" y="2521657"/>
            <a:ext cx="1658446" cy="179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306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</Words>
  <Application>Microsoft Office PowerPoint</Application>
  <PresentationFormat>Bildschirmpräsentation 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BIEBER, VERA S.</dc:creator>
  <cp:lastModifiedBy>Vera</cp:lastModifiedBy>
  <cp:revision>16</cp:revision>
  <dcterms:created xsi:type="dcterms:W3CDTF">2019-01-08T14:33:24Z</dcterms:created>
  <dcterms:modified xsi:type="dcterms:W3CDTF">2020-08-10T13:07:29Z</dcterms:modified>
</cp:coreProperties>
</file>